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media/image9.png" ContentType="image/png"/>
  <Override PartName="/ppt/media/image57.png" ContentType="image/png"/>
  <Override PartName="/ppt/media/image1.png" ContentType="image/png"/>
  <Override PartName="/ppt/media/image58.png" ContentType="image/png"/>
  <Override PartName="/ppt/media/image13.wmf" ContentType="image/x-wmf"/>
  <Override PartName="/ppt/media/image2.png" ContentType="image/png"/>
  <Override PartName="/ppt/media/image59.png" ContentType="image/png"/>
  <Override PartName="/ppt/media/image3.png" ContentType="image/png"/>
  <Override PartName="/ppt/media/image4.png" ContentType="image/png"/>
  <Override PartName="/ppt/media/image5.png" ContentType="image/png"/>
  <Override PartName="/ppt/media/image7.png" ContentType="image/png"/>
  <Override PartName="/ppt/media/image6.wmf" ContentType="image/x-wmf"/>
  <Override PartName="/ppt/media/image8.png" ContentType="image/png"/>
  <Override PartName="/ppt/media/image10.png" ContentType="image/png"/>
  <Override PartName="/ppt/media/image11.png" ContentType="image/png"/>
  <Override PartName="/ppt/media/image25.png" ContentType="image/png"/>
  <Override PartName="/ppt/media/hdphoto1.wdp" ContentType="image/vnd.ms-photo"/>
  <Override PartName="/ppt/media/image12.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8.png" ContentType="image/png"/>
  <Override PartName="/ppt/media/image49.png" ContentType="image/png"/>
  <Override PartName="/ppt/media/image50.png" ContentType="image/png"/>
  <Override PartName="/ppt/media/image51.png" ContentType="image/png"/>
  <Override PartName="/ppt/media/image52.png" ContentType="image/png"/>
  <Override PartName="/ppt/media/image60.jpeg" ContentType="image/jpeg"/>
  <Override PartName="/ppt/media/image53.png" ContentType="image/png"/>
  <Override PartName="/ppt/media/image54.png" ContentType="image/png"/>
  <Override PartName="/ppt/media/image55.png" ContentType="image/png"/>
  <Override PartName="/ppt/media/image56.png" ContentType="image/png"/>
  <Override PartName="/ppt/media/image61.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Lst>
  <p:sldSz cx="12192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47"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48"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5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5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52"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53" name="PlaceHolder 5"/>
          <p:cNvSpPr>
            <a:spLocks noGrp="1"/>
          </p:cNvSpPr>
          <p:nvPr>
            <p:ph type="body"/>
          </p:nvPr>
        </p:nvSpPr>
        <p:spPr>
          <a:xfrm>
            <a:off x="609480" y="368208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55"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56"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57"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58" name="PlaceHolder 5"/>
          <p:cNvSpPr>
            <a:spLocks noGrp="1"/>
          </p:cNvSpPr>
          <p:nvPr>
            <p:ph type="body"/>
          </p:nvPr>
        </p:nvSpPr>
        <p:spPr>
          <a:xfrm>
            <a:off x="8029800" y="3682080"/>
            <a:ext cx="353304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59"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60" name="PlaceHolder 7"/>
          <p:cNvSpPr>
            <a:spLocks noGrp="1"/>
          </p:cNvSpPr>
          <p:nvPr>
            <p:ph type="body"/>
          </p:nvPr>
        </p:nvSpPr>
        <p:spPr>
          <a:xfrm>
            <a:off x="609480" y="3682080"/>
            <a:ext cx="3533040" cy="189684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77"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79"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81"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8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4"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8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87" name="PlaceHolder 3"/>
          <p:cNvSpPr>
            <a:spLocks noGrp="1"/>
          </p:cNvSpPr>
          <p:nvPr>
            <p:ph type="body"/>
          </p:nvPr>
        </p:nvSpPr>
        <p:spPr>
          <a:xfrm>
            <a:off x="609480" y="368208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88" name="PlaceHolder 4"/>
          <p:cNvSpPr>
            <a:spLocks noGrp="1"/>
          </p:cNvSpPr>
          <p:nvPr>
            <p:ph type="body"/>
          </p:nvPr>
        </p:nvSpPr>
        <p:spPr>
          <a:xfrm>
            <a:off x="6231960" y="1604520"/>
            <a:ext cx="5354280" cy="397728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26"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9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9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92"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94"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9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96"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98"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99"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10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0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03"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04" name="PlaceHolder 5"/>
          <p:cNvSpPr>
            <a:spLocks noGrp="1"/>
          </p:cNvSpPr>
          <p:nvPr>
            <p:ph type="body"/>
          </p:nvPr>
        </p:nvSpPr>
        <p:spPr>
          <a:xfrm>
            <a:off x="609480" y="368208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106"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07"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08"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09" name="PlaceHolder 5"/>
          <p:cNvSpPr>
            <a:spLocks noGrp="1"/>
          </p:cNvSpPr>
          <p:nvPr>
            <p:ph type="body"/>
          </p:nvPr>
        </p:nvSpPr>
        <p:spPr>
          <a:xfrm>
            <a:off x="8029800" y="3682080"/>
            <a:ext cx="353304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10"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11" name="PlaceHolder 7"/>
          <p:cNvSpPr>
            <a:spLocks noGrp="1"/>
          </p:cNvSpPr>
          <p:nvPr>
            <p:ph type="body"/>
          </p:nvPr>
        </p:nvSpPr>
        <p:spPr>
          <a:xfrm>
            <a:off x="609480" y="3682080"/>
            <a:ext cx="3533040" cy="189684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128"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130"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132"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3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28"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5"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13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38" name="PlaceHolder 3"/>
          <p:cNvSpPr>
            <a:spLocks noGrp="1"/>
          </p:cNvSpPr>
          <p:nvPr>
            <p:ph type="body"/>
          </p:nvPr>
        </p:nvSpPr>
        <p:spPr>
          <a:xfrm>
            <a:off x="609480" y="368208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39" name="PlaceHolder 4"/>
          <p:cNvSpPr>
            <a:spLocks noGrp="1"/>
          </p:cNvSpPr>
          <p:nvPr>
            <p:ph type="body"/>
          </p:nvPr>
        </p:nvSpPr>
        <p:spPr>
          <a:xfrm>
            <a:off x="6231960" y="1604520"/>
            <a:ext cx="5354280" cy="397728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141"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4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43"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14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4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47"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149"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50"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15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5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54"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55" name="PlaceHolder 5"/>
          <p:cNvSpPr>
            <a:spLocks noGrp="1"/>
          </p:cNvSpPr>
          <p:nvPr>
            <p:ph type="body"/>
          </p:nvPr>
        </p:nvSpPr>
        <p:spPr>
          <a:xfrm>
            <a:off x="609480" y="368208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157"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58"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59"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60" name="PlaceHolder 5"/>
          <p:cNvSpPr>
            <a:spLocks noGrp="1"/>
          </p:cNvSpPr>
          <p:nvPr>
            <p:ph type="body"/>
          </p:nvPr>
        </p:nvSpPr>
        <p:spPr>
          <a:xfrm>
            <a:off x="8029800" y="3682080"/>
            <a:ext cx="353304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61"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162" name="PlaceHolder 7"/>
          <p:cNvSpPr>
            <a:spLocks noGrp="1"/>
          </p:cNvSpPr>
          <p:nvPr>
            <p:ph type="body"/>
          </p:nvPr>
        </p:nvSpPr>
        <p:spPr>
          <a:xfrm>
            <a:off x="609480" y="3682080"/>
            <a:ext cx="3533040" cy="189684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3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3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3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36" name="PlaceHolder 3"/>
          <p:cNvSpPr>
            <a:spLocks noGrp="1"/>
          </p:cNvSpPr>
          <p:nvPr>
            <p:ph type="body"/>
          </p:nvPr>
        </p:nvSpPr>
        <p:spPr>
          <a:xfrm>
            <a:off x="609480" y="368208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37" name="PlaceHolder 4"/>
          <p:cNvSpPr>
            <a:spLocks noGrp="1"/>
          </p:cNvSpPr>
          <p:nvPr>
            <p:ph type="body"/>
          </p:nvPr>
        </p:nvSpPr>
        <p:spPr>
          <a:xfrm>
            <a:off x="6231960" y="1604520"/>
            <a:ext cx="5354280" cy="397728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39"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4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41"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Trebuchet MS"/>
            </a:endParaRPr>
          </a:p>
        </p:txBody>
      </p:sp>
      <p:sp>
        <p:nvSpPr>
          <p:cNvPr id="4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4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1800" spc="-1" strike="noStrike">
              <a:solidFill>
                <a:srgbClr val="404040"/>
              </a:solidFill>
              <a:latin typeface="Trebuchet MS"/>
            </a:endParaRPr>
          </a:p>
        </p:txBody>
      </p:sp>
      <p:sp>
        <p:nvSpPr>
          <p:cNvPr id="45"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1800" spc="-1" strike="noStrike">
              <a:solidFill>
                <a:srgbClr val="404040"/>
              </a:solidFill>
              <a:latin typeface="Trebuchet MS"/>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9370800" y="0"/>
            <a:ext cx="1219320" cy="6858000"/>
          </a:xfrm>
          <a:prstGeom prst="line">
            <a:avLst/>
          </a:prstGeom>
          <a:ln w="9360">
            <a:solidFill>
              <a:schemeClr val="accent1">
                <a:alpha val="70000"/>
              </a:schemeClr>
            </a:solidFill>
            <a:round/>
          </a:ln>
        </p:spPr>
        <p:style>
          <a:lnRef idx="2">
            <a:schemeClr val="accent1"/>
          </a:lnRef>
          <a:fillRef idx="0">
            <a:schemeClr val="accent1"/>
          </a:fillRef>
          <a:effectRef idx="1">
            <a:schemeClr val="accent1"/>
          </a:effectRef>
          <a:fontRef idx="minor"/>
        </p:style>
      </p:sp>
      <p:sp>
        <p:nvSpPr>
          <p:cNvPr id="1" name="Line 2"/>
          <p:cNvSpPr/>
          <p:nvPr/>
        </p:nvSpPr>
        <p:spPr>
          <a:xfrm flipH="1">
            <a:off x="7425000" y="3681360"/>
            <a:ext cx="4763520" cy="3176640"/>
          </a:xfrm>
          <a:prstGeom prst="line">
            <a:avLst/>
          </a:prstGeom>
          <a:ln w="9360">
            <a:solidFill>
              <a:schemeClr val="accent1">
                <a:alpha val="70000"/>
              </a:schemeClr>
            </a:solidFill>
            <a:round/>
          </a:ln>
        </p:spPr>
        <p:style>
          <a:lnRef idx="2">
            <a:schemeClr val="accent1"/>
          </a:lnRef>
          <a:fillRef idx="0">
            <a:schemeClr val="accent1"/>
          </a:fillRef>
          <a:effectRef idx="1">
            <a:schemeClr val="accent1"/>
          </a:effectRef>
          <a:fontRef idx="minor"/>
        </p:style>
      </p:sp>
      <p:sp>
        <p:nvSpPr>
          <p:cNvPr id="2" name="CustomShape 3"/>
          <p:cNvSpPr/>
          <p:nvPr/>
        </p:nvSpPr>
        <p:spPr>
          <a:xfrm>
            <a:off x="9181440" y="-8640"/>
            <a:ext cx="3007080" cy="686628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 name="CustomShape 4"/>
          <p:cNvSpPr/>
          <p:nvPr/>
        </p:nvSpPr>
        <p:spPr>
          <a:xfrm>
            <a:off x="9603360" y="-8640"/>
            <a:ext cx="2588040" cy="6866280"/>
          </a:xfrm>
          <a:custGeom>
            <a:avLst/>
            <a:gd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 name="CustomShape 5"/>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 name="CustomShape 6"/>
          <p:cNvSpPr/>
          <p:nvPr/>
        </p:nvSpPr>
        <p:spPr>
          <a:xfrm>
            <a:off x="9334440" y="-8640"/>
            <a:ext cx="2854080" cy="6866280"/>
          </a:xfrm>
          <a:custGeom>
            <a:avLst/>
            <a:gdLst/>
            <a:ah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 name="CustomShape 7"/>
          <p:cNvSpPr/>
          <p:nvPr/>
        </p:nvSpPr>
        <p:spPr>
          <a:xfrm>
            <a:off x="10898640" y="-8640"/>
            <a:ext cx="1289880" cy="686628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 name="CustomShape 8"/>
          <p:cNvSpPr/>
          <p:nvPr/>
        </p:nvSpPr>
        <p:spPr>
          <a:xfrm>
            <a:off x="10938960" y="-8640"/>
            <a:ext cx="1249560" cy="6866280"/>
          </a:xfrm>
          <a:custGeom>
            <a:avLst/>
            <a:gdLst/>
            <a:ah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 name="CustomShape 9"/>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9" name="CustomShape 10"/>
          <p:cNvSpPr/>
          <p:nvPr/>
        </p:nvSpPr>
        <p:spPr>
          <a:xfrm>
            <a:off x="0" y="4013280"/>
            <a:ext cx="448200" cy="2844360"/>
          </a:xfrm>
          <a:prstGeom prst="triangle">
            <a:avLst>
              <a:gd name="adj" fmla="val 0"/>
            </a:avLst>
          </a:prstGeom>
          <a:solidFill>
            <a:schemeClr val="accent1">
              <a:alpha val="7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 name="CustomShape 11"/>
          <p:cNvSpPr/>
          <p:nvPr/>
        </p:nvSpPr>
        <p:spPr>
          <a:xfrm>
            <a:off x="0" y="-7920"/>
            <a:ext cx="863280" cy="5697720"/>
          </a:xfrm>
          <a:custGeom>
            <a:avLst/>
            <a:gdLst/>
            <a:ah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 name="Line 12"/>
          <p:cNvSpPr/>
          <p:nvPr/>
        </p:nvSpPr>
        <p:spPr>
          <a:xfrm>
            <a:off x="9370800" y="0"/>
            <a:ext cx="1219320" cy="6858000"/>
          </a:xfrm>
          <a:prstGeom prst="line">
            <a:avLst/>
          </a:prstGeom>
          <a:ln w="9360">
            <a:solidFill>
              <a:schemeClr val="accent1">
                <a:alpha val="70000"/>
              </a:schemeClr>
            </a:solidFill>
            <a:round/>
          </a:ln>
        </p:spPr>
        <p:style>
          <a:lnRef idx="2">
            <a:schemeClr val="accent1"/>
          </a:lnRef>
          <a:fillRef idx="0">
            <a:schemeClr val="accent1"/>
          </a:fillRef>
          <a:effectRef idx="1">
            <a:schemeClr val="accent1"/>
          </a:effectRef>
          <a:fontRef idx="minor"/>
        </p:style>
      </p:sp>
      <p:sp>
        <p:nvSpPr>
          <p:cNvPr id="12" name="Line 13"/>
          <p:cNvSpPr/>
          <p:nvPr/>
        </p:nvSpPr>
        <p:spPr>
          <a:xfrm flipH="1">
            <a:off x="7425000" y="3681360"/>
            <a:ext cx="4763520" cy="3176640"/>
          </a:xfrm>
          <a:prstGeom prst="line">
            <a:avLst/>
          </a:prstGeom>
          <a:ln w="9360">
            <a:solidFill>
              <a:schemeClr val="accent1">
                <a:alpha val="70000"/>
              </a:schemeClr>
            </a:solidFill>
            <a:round/>
          </a:ln>
        </p:spPr>
        <p:style>
          <a:lnRef idx="2">
            <a:schemeClr val="accent1"/>
          </a:lnRef>
          <a:fillRef idx="0">
            <a:schemeClr val="accent1"/>
          </a:fillRef>
          <a:effectRef idx="1">
            <a:schemeClr val="accent1"/>
          </a:effectRef>
          <a:fontRef idx="minor"/>
        </p:style>
      </p:sp>
      <p:sp>
        <p:nvSpPr>
          <p:cNvPr id="13" name="CustomShape 14"/>
          <p:cNvSpPr/>
          <p:nvPr/>
        </p:nvSpPr>
        <p:spPr>
          <a:xfrm>
            <a:off x="9181440" y="-8640"/>
            <a:ext cx="3007080" cy="686628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4" name="CustomShape 15"/>
          <p:cNvSpPr/>
          <p:nvPr/>
        </p:nvSpPr>
        <p:spPr>
          <a:xfrm>
            <a:off x="9603360" y="-8640"/>
            <a:ext cx="2588040" cy="6866280"/>
          </a:xfrm>
          <a:custGeom>
            <a:avLst/>
            <a:gd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 name="CustomShape 16"/>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 name="CustomShape 17"/>
          <p:cNvSpPr/>
          <p:nvPr/>
        </p:nvSpPr>
        <p:spPr>
          <a:xfrm>
            <a:off x="9334440" y="-8640"/>
            <a:ext cx="2854080" cy="6866280"/>
          </a:xfrm>
          <a:custGeom>
            <a:avLst/>
            <a:gdLst/>
            <a:ah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 name="CustomShape 18"/>
          <p:cNvSpPr/>
          <p:nvPr/>
        </p:nvSpPr>
        <p:spPr>
          <a:xfrm>
            <a:off x="10898640" y="-8640"/>
            <a:ext cx="1289880" cy="686628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8" name="CustomShape 19"/>
          <p:cNvSpPr/>
          <p:nvPr/>
        </p:nvSpPr>
        <p:spPr>
          <a:xfrm>
            <a:off x="10938960" y="-8640"/>
            <a:ext cx="1249560" cy="6866280"/>
          </a:xfrm>
          <a:custGeom>
            <a:avLst/>
            <a:gdLst/>
            <a:ah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9" name="CustomShape 20"/>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 name="PlaceHolder 21"/>
          <p:cNvSpPr>
            <a:spLocks noGrp="1"/>
          </p:cNvSpPr>
          <p:nvPr>
            <p:ph type="title"/>
          </p:nvPr>
        </p:nvSpPr>
        <p:spPr>
          <a:xfrm>
            <a:off x="1506960" y="2404440"/>
            <a:ext cx="7766640" cy="1645920"/>
          </a:xfrm>
          <a:prstGeom prst="rect">
            <a:avLst/>
          </a:prstGeom>
        </p:spPr>
        <p:txBody>
          <a:bodyPr anchor="b"/>
          <a:p>
            <a:pPr algn="r">
              <a:lnSpc>
                <a:spcPct val="100000"/>
              </a:lnSpc>
            </a:pPr>
            <a:r>
              <a:rPr b="0" lang="en-US" sz="5400" spc="-1" strike="noStrike">
                <a:solidFill>
                  <a:srgbClr val="5fcbef"/>
                </a:solidFill>
                <a:latin typeface="Trebuchet MS"/>
              </a:rPr>
              <a:t>Click to edit Master title style</a:t>
            </a:r>
            <a:endParaRPr b="0" lang="en-US" sz="5400" spc="-1" strike="noStrike">
              <a:solidFill>
                <a:srgbClr val="000000"/>
              </a:solidFill>
              <a:latin typeface="Trebuchet MS"/>
            </a:endParaRPr>
          </a:p>
        </p:txBody>
      </p:sp>
      <p:sp>
        <p:nvSpPr>
          <p:cNvPr id="21" name="PlaceHolder 22"/>
          <p:cNvSpPr>
            <a:spLocks noGrp="1"/>
          </p:cNvSpPr>
          <p:nvPr>
            <p:ph type="dt"/>
          </p:nvPr>
        </p:nvSpPr>
        <p:spPr>
          <a:xfrm>
            <a:off x="7205040" y="6041520"/>
            <a:ext cx="911520" cy="364680"/>
          </a:xfrm>
          <a:prstGeom prst="rect">
            <a:avLst/>
          </a:prstGeom>
        </p:spPr>
        <p:txBody>
          <a:bodyPr anchor="ctr"/>
          <a:p>
            <a:pPr algn="r">
              <a:lnSpc>
                <a:spcPct val="100000"/>
              </a:lnSpc>
            </a:pPr>
            <a:fld id="{9B9327B9-1007-4308-A2AA-BED09EEABEAB}" type="datetime1">
              <a:rPr b="0" lang="en-US" sz="900" spc="-1" strike="noStrike">
                <a:solidFill>
                  <a:srgbClr val="8b8b8b"/>
                </a:solidFill>
                <a:latin typeface="Trebuchet MS"/>
              </a:rPr>
              <a:t>06/15/2018</a:t>
            </a:fld>
            <a:endParaRPr b="0" lang="en-US" sz="900" spc="-1" strike="noStrike">
              <a:latin typeface="Times New Roman"/>
            </a:endParaRPr>
          </a:p>
        </p:txBody>
      </p:sp>
      <p:sp>
        <p:nvSpPr>
          <p:cNvPr id="22" name="PlaceHolder 23"/>
          <p:cNvSpPr>
            <a:spLocks noGrp="1"/>
          </p:cNvSpPr>
          <p:nvPr>
            <p:ph type="ftr"/>
          </p:nvPr>
        </p:nvSpPr>
        <p:spPr>
          <a:xfrm>
            <a:off x="677160" y="6041520"/>
            <a:ext cx="6297120" cy="364680"/>
          </a:xfrm>
          <a:prstGeom prst="rect">
            <a:avLst/>
          </a:prstGeom>
        </p:spPr>
        <p:txBody>
          <a:bodyPr anchor="ctr"/>
          <a:p>
            <a:endParaRPr b="0" lang="en-US" sz="2400" spc="-1" strike="noStrike">
              <a:latin typeface="Times New Roman"/>
            </a:endParaRPr>
          </a:p>
        </p:txBody>
      </p:sp>
      <p:sp>
        <p:nvSpPr>
          <p:cNvPr id="23" name="PlaceHolder 24"/>
          <p:cNvSpPr>
            <a:spLocks noGrp="1"/>
          </p:cNvSpPr>
          <p:nvPr>
            <p:ph type="sldNum"/>
          </p:nvPr>
        </p:nvSpPr>
        <p:spPr>
          <a:xfrm>
            <a:off x="8590680" y="6041520"/>
            <a:ext cx="682920" cy="364680"/>
          </a:xfrm>
          <a:prstGeom prst="rect">
            <a:avLst/>
          </a:prstGeom>
        </p:spPr>
        <p:txBody>
          <a:bodyPr anchor="ctr"/>
          <a:p>
            <a:pPr algn="r">
              <a:lnSpc>
                <a:spcPct val="100000"/>
              </a:lnSpc>
            </a:pPr>
            <a:fld id="{CBAB4449-615A-42B8-BF5C-9225BD8BC355}"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24" name="PlaceHolder 2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solidFill>
                  <a:srgbClr val="404040"/>
                </a:solidFill>
                <a:latin typeface="Trebuchet MS"/>
              </a:rPr>
              <a:t>Click to edit the outline text format</a:t>
            </a:r>
            <a:endParaRPr b="0" lang="en-US" sz="1800" spc="-1" strike="noStrike">
              <a:solidFill>
                <a:srgbClr val="404040"/>
              </a:solidFill>
              <a:latin typeface="Trebuchet MS"/>
            </a:endParaRPr>
          </a:p>
          <a:p>
            <a:pPr lvl="1" marL="864000" indent="-324000">
              <a:spcBef>
                <a:spcPts val="1134"/>
              </a:spcBef>
              <a:buClr>
                <a:srgbClr val="000000"/>
              </a:buClr>
              <a:buSzPct val="75000"/>
              <a:buFont typeface="Symbol" charset="2"/>
              <a:buChar char=""/>
            </a:pPr>
            <a:r>
              <a:rPr b="0" lang="en-US" sz="1400" spc="-1" strike="noStrike">
                <a:solidFill>
                  <a:srgbClr val="404040"/>
                </a:solidFill>
                <a:latin typeface="Trebuchet MS"/>
              </a:rPr>
              <a:t>Second Outline Level</a:t>
            </a:r>
            <a:endParaRPr b="0" lang="en-US" sz="1400" spc="-1" strike="noStrike">
              <a:solidFill>
                <a:srgbClr val="404040"/>
              </a:solidFill>
              <a:latin typeface="Trebuchet MS"/>
            </a:endParaRPr>
          </a:p>
          <a:p>
            <a:pPr lvl="2" marL="1296000" indent="-288000">
              <a:spcBef>
                <a:spcPts val="850"/>
              </a:spcBef>
              <a:buClr>
                <a:srgbClr val="000000"/>
              </a:buClr>
              <a:buSzPct val="45000"/>
              <a:buFont typeface="Wingdings" charset="2"/>
              <a:buChar char=""/>
            </a:pPr>
            <a:r>
              <a:rPr b="0" lang="en-US" sz="1200" spc="-1" strike="noStrike">
                <a:solidFill>
                  <a:srgbClr val="404040"/>
                </a:solidFill>
                <a:latin typeface="Trebuchet MS"/>
              </a:rPr>
              <a:t>Third Outline Level</a:t>
            </a:r>
            <a:endParaRPr b="0" lang="en-US" sz="1200" spc="-1" strike="noStrike">
              <a:solidFill>
                <a:srgbClr val="404040"/>
              </a:solidFill>
              <a:latin typeface="Trebuchet MS"/>
            </a:endParaRPr>
          </a:p>
          <a:p>
            <a:pPr lvl="3" marL="1728000" indent="-216000">
              <a:spcBef>
                <a:spcPts val="567"/>
              </a:spcBef>
              <a:buClr>
                <a:srgbClr val="000000"/>
              </a:buClr>
              <a:buSzPct val="75000"/>
              <a:buFont typeface="Symbol" charset="2"/>
              <a:buChar char=""/>
            </a:pPr>
            <a:r>
              <a:rPr b="0" lang="en-US" sz="1200" spc="-1" strike="noStrike">
                <a:solidFill>
                  <a:srgbClr val="404040"/>
                </a:solidFill>
                <a:latin typeface="Trebuchet MS"/>
              </a:rPr>
              <a:t>Fourth Outline Level</a:t>
            </a:r>
            <a:endParaRPr b="0" lang="en-US" sz="1200" spc="-1" strike="noStrike">
              <a:solidFill>
                <a:srgbClr val="404040"/>
              </a:solidFill>
              <a:latin typeface="Trebuchet MS"/>
            </a:endParaRPr>
          </a:p>
          <a:p>
            <a:pPr lvl="4" marL="2160000" indent="-216000">
              <a:spcBef>
                <a:spcPts val="283"/>
              </a:spcBef>
              <a:buClr>
                <a:srgbClr val="000000"/>
              </a:buClr>
              <a:buSzPct val="45000"/>
              <a:buFont typeface="Wingdings" charset="2"/>
              <a:buChar char=""/>
            </a:pPr>
            <a:r>
              <a:rPr b="0" lang="en-US" sz="2000" spc="-1" strike="noStrike">
                <a:solidFill>
                  <a:srgbClr val="404040"/>
                </a:solidFill>
                <a:latin typeface="Trebuchet MS"/>
              </a:rPr>
              <a:t>Fifth Outline Level</a:t>
            </a:r>
            <a:endParaRPr b="0" lang="en-US" sz="2000" spc="-1" strike="noStrike">
              <a:solidFill>
                <a:srgbClr val="404040"/>
              </a:solidFill>
              <a:latin typeface="Trebuchet MS"/>
            </a:endParaRPr>
          </a:p>
          <a:p>
            <a:pPr lvl="5" marL="2592000" indent="-216000">
              <a:spcBef>
                <a:spcPts val="283"/>
              </a:spcBef>
              <a:buClr>
                <a:srgbClr val="000000"/>
              </a:buClr>
              <a:buSzPct val="45000"/>
              <a:buFont typeface="Wingdings" charset="2"/>
              <a:buChar char=""/>
            </a:pPr>
            <a:r>
              <a:rPr b="0" lang="en-US" sz="2000" spc="-1" strike="noStrike">
                <a:solidFill>
                  <a:srgbClr val="404040"/>
                </a:solidFill>
                <a:latin typeface="Trebuchet MS"/>
              </a:rPr>
              <a:t>Sixth Outline Level</a:t>
            </a:r>
            <a:endParaRPr b="0" lang="en-US" sz="2000" spc="-1" strike="noStrike">
              <a:solidFill>
                <a:srgbClr val="404040"/>
              </a:solidFill>
              <a:latin typeface="Trebuchet MS"/>
            </a:endParaRPr>
          </a:p>
          <a:p>
            <a:pPr lvl="6" marL="3024000" indent="-216000">
              <a:spcBef>
                <a:spcPts val="283"/>
              </a:spcBef>
              <a:buClr>
                <a:srgbClr val="000000"/>
              </a:buClr>
              <a:buSzPct val="45000"/>
              <a:buFont typeface="Wingdings" charset="2"/>
              <a:buChar char=""/>
            </a:pPr>
            <a:r>
              <a:rPr b="0" lang="en-US" sz="2000" spc="-1" strike="noStrike">
                <a:solidFill>
                  <a:srgbClr val="404040"/>
                </a:solidFill>
                <a:latin typeface="Trebuchet MS"/>
              </a:rPr>
              <a:t>Seventh Outline Level</a:t>
            </a:r>
            <a:endParaRPr b="0" lang="en-US" sz="2000" spc="-1" strike="noStrike">
              <a:solidFill>
                <a:srgbClr val="404040"/>
              </a:solidFill>
              <a:latin typeface="Trebuchet MS"/>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 name="Line 1"/>
          <p:cNvSpPr/>
          <p:nvPr/>
        </p:nvSpPr>
        <p:spPr>
          <a:xfrm>
            <a:off x="9370800" y="0"/>
            <a:ext cx="1219320" cy="6858000"/>
          </a:xfrm>
          <a:prstGeom prst="line">
            <a:avLst/>
          </a:prstGeom>
          <a:ln w="9360">
            <a:solidFill>
              <a:schemeClr val="accent1">
                <a:alpha val="70000"/>
              </a:schemeClr>
            </a:solidFill>
            <a:round/>
          </a:ln>
        </p:spPr>
        <p:style>
          <a:lnRef idx="2">
            <a:schemeClr val="accent1"/>
          </a:lnRef>
          <a:fillRef idx="0">
            <a:schemeClr val="accent1"/>
          </a:fillRef>
          <a:effectRef idx="1">
            <a:schemeClr val="accent1"/>
          </a:effectRef>
          <a:fontRef idx="minor"/>
        </p:style>
      </p:sp>
      <p:sp>
        <p:nvSpPr>
          <p:cNvPr id="62" name="Line 2"/>
          <p:cNvSpPr/>
          <p:nvPr/>
        </p:nvSpPr>
        <p:spPr>
          <a:xfrm flipH="1">
            <a:off x="7425000" y="3681360"/>
            <a:ext cx="4763520" cy="3176640"/>
          </a:xfrm>
          <a:prstGeom prst="line">
            <a:avLst/>
          </a:prstGeom>
          <a:ln w="9360">
            <a:solidFill>
              <a:schemeClr val="accent1">
                <a:alpha val="70000"/>
              </a:schemeClr>
            </a:solidFill>
            <a:round/>
          </a:ln>
        </p:spPr>
        <p:style>
          <a:lnRef idx="2">
            <a:schemeClr val="accent1"/>
          </a:lnRef>
          <a:fillRef idx="0">
            <a:schemeClr val="accent1"/>
          </a:fillRef>
          <a:effectRef idx="1">
            <a:schemeClr val="accent1"/>
          </a:effectRef>
          <a:fontRef idx="minor"/>
        </p:style>
      </p:sp>
      <p:sp>
        <p:nvSpPr>
          <p:cNvPr id="63" name="CustomShape 3"/>
          <p:cNvSpPr/>
          <p:nvPr/>
        </p:nvSpPr>
        <p:spPr>
          <a:xfrm>
            <a:off x="9181440" y="-8640"/>
            <a:ext cx="3007080" cy="686628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4" name="CustomShape 4"/>
          <p:cNvSpPr/>
          <p:nvPr/>
        </p:nvSpPr>
        <p:spPr>
          <a:xfrm>
            <a:off x="9603360" y="-8640"/>
            <a:ext cx="2588040" cy="6866280"/>
          </a:xfrm>
          <a:custGeom>
            <a:avLst/>
            <a:gd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5" name="CustomShape 5"/>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6" name="CustomShape 6"/>
          <p:cNvSpPr/>
          <p:nvPr/>
        </p:nvSpPr>
        <p:spPr>
          <a:xfrm>
            <a:off x="9334440" y="-8640"/>
            <a:ext cx="2854080" cy="6866280"/>
          </a:xfrm>
          <a:custGeom>
            <a:avLst/>
            <a:gdLst/>
            <a:ah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7" name="CustomShape 7"/>
          <p:cNvSpPr/>
          <p:nvPr/>
        </p:nvSpPr>
        <p:spPr>
          <a:xfrm>
            <a:off x="10898640" y="-8640"/>
            <a:ext cx="1289880" cy="686628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8" name="CustomShape 8"/>
          <p:cNvSpPr/>
          <p:nvPr/>
        </p:nvSpPr>
        <p:spPr>
          <a:xfrm>
            <a:off x="10938960" y="-8640"/>
            <a:ext cx="1249560" cy="6866280"/>
          </a:xfrm>
          <a:custGeom>
            <a:avLst/>
            <a:gdLst/>
            <a:ah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9" name="CustomShape 9"/>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0" name="CustomShape 10"/>
          <p:cNvSpPr/>
          <p:nvPr/>
        </p:nvSpPr>
        <p:spPr>
          <a:xfrm>
            <a:off x="0" y="4013280"/>
            <a:ext cx="448200" cy="2844360"/>
          </a:xfrm>
          <a:prstGeom prst="triangle">
            <a:avLst>
              <a:gd name="adj" fmla="val 0"/>
            </a:avLst>
          </a:prstGeom>
          <a:solidFill>
            <a:schemeClr val="accent1">
              <a:alpha val="7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1" name="PlaceHolder 11"/>
          <p:cNvSpPr>
            <a:spLocks noGrp="1"/>
          </p:cNvSpPr>
          <p:nvPr>
            <p:ph type="title"/>
          </p:nvPr>
        </p:nvSpPr>
        <p:spPr>
          <a:xfrm>
            <a:off x="677160" y="609480"/>
            <a:ext cx="8596440" cy="1320480"/>
          </a:xfrm>
          <a:prstGeom prst="rect">
            <a:avLst/>
          </a:prstGeom>
        </p:spPr>
        <p:txBody>
          <a:bodyPr/>
          <a:p>
            <a:pPr>
              <a:lnSpc>
                <a:spcPct val="100000"/>
              </a:lnSpc>
            </a:pPr>
            <a:r>
              <a:rPr b="0" lang="en-US" sz="3600" spc="-1" strike="noStrike">
                <a:solidFill>
                  <a:srgbClr val="5fcbef"/>
                </a:solidFill>
                <a:latin typeface="Trebuchet MS"/>
              </a:rPr>
              <a:t>Click to edit Master title style</a:t>
            </a:r>
            <a:endParaRPr b="0" lang="en-US" sz="3600" spc="-1" strike="noStrike">
              <a:solidFill>
                <a:srgbClr val="000000"/>
              </a:solidFill>
              <a:latin typeface="Trebuchet MS"/>
            </a:endParaRPr>
          </a:p>
        </p:txBody>
      </p:sp>
      <p:sp>
        <p:nvSpPr>
          <p:cNvPr id="72" name="PlaceHolder 12"/>
          <p:cNvSpPr>
            <a:spLocks noGrp="1"/>
          </p:cNvSpPr>
          <p:nvPr>
            <p:ph type="body"/>
          </p:nvPr>
        </p:nvSpPr>
        <p:spPr>
          <a:xfrm>
            <a:off x="677160" y="2160720"/>
            <a:ext cx="8596440" cy="3880440"/>
          </a:xfrm>
          <a:prstGeom prst="rect">
            <a:avLst/>
          </a:prstGeom>
        </p:spPr>
        <p:txBody>
          <a:bodyPr/>
          <a:p>
            <a:pPr marL="343080" indent="-342720">
              <a:lnSpc>
                <a:spcPct val="100000"/>
              </a:lnSpc>
              <a:spcBef>
                <a:spcPts val="1001"/>
              </a:spcBef>
              <a:buClr>
                <a:srgbClr val="5fcbef"/>
              </a:buClr>
              <a:buSzPct val="80000"/>
              <a:buFont typeface="Wingdings 3" charset="2"/>
              <a:buChar char=""/>
            </a:pPr>
            <a:r>
              <a:rPr b="0" lang="en-US" sz="1800" spc="-1" strike="noStrike">
                <a:solidFill>
                  <a:srgbClr val="404040"/>
                </a:solidFill>
                <a:latin typeface="Trebuchet MS"/>
              </a:rPr>
              <a:t>Edit Master text styles</a:t>
            </a:r>
            <a:endParaRPr b="0" lang="en-US" sz="1800" spc="-1" strike="noStrike">
              <a:solidFill>
                <a:srgbClr val="404040"/>
              </a:solidFill>
              <a:latin typeface="Trebuchet MS"/>
            </a:endParaRPr>
          </a:p>
          <a:p>
            <a:pPr lvl="1" marL="743040" indent="-285480">
              <a:lnSpc>
                <a:spcPct val="100000"/>
              </a:lnSpc>
              <a:spcBef>
                <a:spcPts val="1001"/>
              </a:spcBef>
              <a:buClr>
                <a:srgbClr val="5fcbef"/>
              </a:buClr>
              <a:buSzPct val="80000"/>
              <a:buFont typeface="Wingdings 3" charset="2"/>
              <a:buChar char=""/>
            </a:pPr>
            <a:r>
              <a:rPr b="0" lang="en-US" sz="1600" spc="-1" strike="noStrike">
                <a:solidFill>
                  <a:srgbClr val="404040"/>
                </a:solidFill>
                <a:latin typeface="Trebuchet MS"/>
              </a:rPr>
              <a:t>Second level</a:t>
            </a:r>
            <a:endParaRPr b="0" lang="en-US" sz="1600" spc="-1" strike="noStrike">
              <a:solidFill>
                <a:srgbClr val="404040"/>
              </a:solidFill>
              <a:latin typeface="Trebuchet MS"/>
            </a:endParaRPr>
          </a:p>
          <a:p>
            <a:pPr lvl="2" marL="1143000" indent="-228240">
              <a:lnSpc>
                <a:spcPct val="100000"/>
              </a:lnSpc>
              <a:spcBef>
                <a:spcPts val="1001"/>
              </a:spcBef>
              <a:buClr>
                <a:srgbClr val="5fcbef"/>
              </a:buClr>
              <a:buSzPct val="80000"/>
              <a:buFont typeface="Wingdings 3" charset="2"/>
              <a:buChar char=""/>
            </a:pPr>
            <a:r>
              <a:rPr b="0" lang="en-US" sz="1400" spc="-1" strike="noStrike">
                <a:solidFill>
                  <a:srgbClr val="404040"/>
                </a:solidFill>
                <a:latin typeface="Trebuchet MS"/>
              </a:rPr>
              <a:t>Third level</a:t>
            </a:r>
            <a:endParaRPr b="0" lang="en-US" sz="1400" spc="-1" strike="noStrike">
              <a:solidFill>
                <a:srgbClr val="404040"/>
              </a:solidFill>
              <a:latin typeface="Trebuchet MS"/>
            </a:endParaRPr>
          </a:p>
          <a:p>
            <a:pPr lvl="3" marL="1600200" indent="-228240">
              <a:lnSpc>
                <a:spcPct val="100000"/>
              </a:lnSpc>
              <a:spcBef>
                <a:spcPts val="1001"/>
              </a:spcBef>
              <a:buClr>
                <a:srgbClr val="5fcbef"/>
              </a:buClr>
              <a:buSzPct val="80000"/>
              <a:buFont typeface="Wingdings 3" charset="2"/>
              <a:buChar char=""/>
            </a:pPr>
            <a:r>
              <a:rPr b="0" lang="en-US" sz="1200" spc="-1" strike="noStrike">
                <a:solidFill>
                  <a:srgbClr val="404040"/>
                </a:solidFill>
                <a:latin typeface="Trebuchet MS"/>
              </a:rPr>
              <a:t>Fourth level</a:t>
            </a:r>
            <a:endParaRPr b="0" lang="en-US" sz="1200" spc="-1" strike="noStrike">
              <a:solidFill>
                <a:srgbClr val="404040"/>
              </a:solidFill>
              <a:latin typeface="Trebuchet MS"/>
            </a:endParaRPr>
          </a:p>
          <a:p>
            <a:pPr lvl="4" marL="2057400" indent="-228240">
              <a:lnSpc>
                <a:spcPct val="100000"/>
              </a:lnSpc>
              <a:spcBef>
                <a:spcPts val="1001"/>
              </a:spcBef>
              <a:buClr>
                <a:srgbClr val="5fcbef"/>
              </a:buClr>
              <a:buSzPct val="80000"/>
              <a:buFont typeface="Wingdings 3" charset="2"/>
              <a:buChar char=""/>
            </a:pPr>
            <a:r>
              <a:rPr b="0" lang="en-US" sz="1200" spc="-1" strike="noStrike">
                <a:solidFill>
                  <a:srgbClr val="404040"/>
                </a:solidFill>
                <a:latin typeface="Trebuchet MS"/>
              </a:rPr>
              <a:t>Fifth level</a:t>
            </a:r>
            <a:endParaRPr b="0" lang="en-US" sz="1200" spc="-1" strike="noStrike">
              <a:solidFill>
                <a:srgbClr val="404040"/>
              </a:solidFill>
              <a:latin typeface="Trebuchet MS"/>
            </a:endParaRPr>
          </a:p>
        </p:txBody>
      </p:sp>
      <p:sp>
        <p:nvSpPr>
          <p:cNvPr id="73" name="PlaceHolder 13"/>
          <p:cNvSpPr>
            <a:spLocks noGrp="1"/>
          </p:cNvSpPr>
          <p:nvPr>
            <p:ph type="dt"/>
          </p:nvPr>
        </p:nvSpPr>
        <p:spPr>
          <a:xfrm>
            <a:off x="7205040" y="6041520"/>
            <a:ext cx="911520" cy="364680"/>
          </a:xfrm>
          <a:prstGeom prst="rect">
            <a:avLst/>
          </a:prstGeom>
        </p:spPr>
        <p:txBody>
          <a:bodyPr anchor="ctr"/>
          <a:p>
            <a:pPr algn="r">
              <a:lnSpc>
                <a:spcPct val="100000"/>
              </a:lnSpc>
            </a:pPr>
            <a:fld id="{DF6DB181-54C5-4B01-A034-87F5E9513E74}" type="datetime1">
              <a:rPr b="0" lang="en-US" sz="900" spc="-1" strike="noStrike">
                <a:solidFill>
                  <a:srgbClr val="8b8b8b"/>
                </a:solidFill>
                <a:latin typeface="Trebuchet MS"/>
              </a:rPr>
              <a:t>06/15/2018</a:t>
            </a:fld>
            <a:endParaRPr b="0" lang="en-US" sz="900" spc="-1" strike="noStrike">
              <a:latin typeface="Times New Roman"/>
            </a:endParaRPr>
          </a:p>
        </p:txBody>
      </p:sp>
      <p:sp>
        <p:nvSpPr>
          <p:cNvPr id="74" name="PlaceHolder 14"/>
          <p:cNvSpPr>
            <a:spLocks noGrp="1"/>
          </p:cNvSpPr>
          <p:nvPr>
            <p:ph type="ftr"/>
          </p:nvPr>
        </p:nvSpPr>
        <p:spPr>
          <a:xfrm>
            <a:off x="677160" y="6041520"/>
            <a:ext cx="6297120" cy="364680"/>
          </a:xfrm>
          <a:prstGeom prst="rect">
            <a:avLst/>
          </a:prstGeom>
        </p:spPr>
        <p:txBody>
          <a:bodyPr anchor="ctr"/>
          <a:p>
            <a:endParaRPr b="0" lang="en-US" sz="2400" spc="-1" strike="noStrike">
              <a:latin typeface="Times New Roman"/>
            </a:endParaRPr>
          </a:p>
        </p:txBody>
      </p:sp>
      <p:sp>
        <p:nvSpPr>
          <p:cNvPr id="75" name="PlaceHolder 15"/>
          <p:cNvSpPr>
            <a:spLocks noGrp="1"/>
          </p:cNvSpPr>
          <p:nvPr>
            <p:ph type="sldNum"/>
          </p:nvPr>
        </p:nvSpPr>
        <p:spPr>
          <a:xfrm>
            <a:off x="8590680" y="6041520"/>
            <a:ext cx="682920" cy="364680"/>
          </a:xfrm>
          <a:prstGeom prst="rect">
            <a:avLst/>
          </a:prstGeom>
        </p:spPr>
        <p:txBody>
          <a:bodyPr anchor="ctr"/>
          <a:p>
            <a:pPr algn="r">
              <a:lnSpc>
                <a:spcPct val="100000"/>
              </a:lnSpc>
            </a:pPr>
            <a:fld id="{AFAEACA5-49C2-4DEF-9EB4-48218A48645B}" type="slidenum">
              <a:rPr b="0" lang="en-US" sz="900" spc="-1" strike="noStrike">
                <a:solidFill>
                  <a:srgbClr val="5fcbef"/>
                </a:solidFill>
                <a:latin typeface="Trebuchet MS"/>
              </a:rPr>
              <a:t>&lt;number&gt;</a:t>
            </a:fld>
            <a:endParaRPr b="0" lang="en-US"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2" name="Line 1"/>
          <p:cNvSpPr/>
          <p:nvPr/>
        </p:nvSpPr>
        <p:spPr>
          <a:xfrm>
            <a:off x="9370800" y="0"/>
            <a:ext cx="1219320" cy="6858000"/>
          </a:xfrm>
          <a:prstGeom prst="line">
            <a:avLst/>
          </a:prstGeom>
          <a:ln w="9360">
            <a:solidFill>
              <a:schemeClr val="accent1">
                <a:alpha val="70000"/>
              </a:schemeClr>
            </a:solidFill>
            <a:round/>
          </a:ln>
        </p:spPr>
        <p:style>
          <a:lnRef idx="2">
            <a:schemeClr val="accent1"/>
          </a:lnRef>
          <a:fillRef idx="0">
            <a:schemeClr val="accent1"/>
          </a:fillRef>
          <a:effectRef idx="1">
            <a:schemeClr val="accent1"/>
          </a:effectRef>
          <a:fontRef idx="minor"/>
        </p:style>
      </p:sp>
      <p:sp>
        <p:nvSpPr>
          <p:cNvPr id="113" name="Line 2"/>
          <p:cNvSpPr/>
          <p:nvPr/>
        </p:nvSpPr>
        <p:spPr>
          <a:xfrm flipH="1">
            <a:off x="7425000" y="3681360"/>
            <a:ext cx="4763520" cy="3176640"/>
          </a:xfrm>
          <a:prstGeom prst="line">
            <a:avLst/>
          </a:prstGeom>
          <a:ln w="9360">
            <a:solidFill>
              <a:schemeClr val="accent1">
                <a:alpha val="70000"/>
              </a:schemeClr>
            </a:solidFill>
            <a:round/>
          </a:ln>
        </p:spPr>
        <p:style>
          <a:lnRef idx="2">
            <a:schemeClr val="accent1"/>
          </a:lnRef>
          <a:fillRef idx="0">
            <a:schemeClr val="accent1"/>
          </a:fillRef>
          <a:effectRef idx="1">
            <a:schemeClr val="accent1"/>
          </a:effectRef>
          <a:fontRef idx="minor"/>
        </p:style>
      </p:sp>
      <p:sp>
        <p:nvSpPr>
          <p:cNvPr id="114" name="CustomShape 3"/>
          <p:cNvSpPr/>
          <p:nvPr/>
        </p:nvSpPr>
        <p:spPr>
          <a:xfrm>
            <a:off x="9181440" y="-8640"/>
            <a:ext cx="3007080" cy="686628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5" name="CustomShape 4"/>
          <p:cNvSpPr/>
          <p:nvPr/>
        </p:nvSpPr>
        <p:spPr>
          <a:xfrm>
            <a:off x="9603360" y="-8640"/>
            <a:ext cx="2588040" cy="6866280"/>
          </a:xfrm>
          <a:custGeom>
            <a:avLst/>
            <a:gd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6" name="CustomShape 5"/>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7" name="CustomShape 6"/>
          <p:cNvSpPr/>
          <p:nvPr/>
        </p:nvSpPr>
        <p:spPr>
          <a:xfrm>
            <a:off x="9334440" y="-8640"/>
            <a:ext cx="2854080" cy="6866280"/>
          </a:xfrm>
          <a:custGeom>
            <a:avLst/>
            <a:gdLst/>
            <a:ah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8" name="CustomShape 7"/>
          <p:cNvSpPr/>
          <p:nvPr/>
        </p:nvSpPr>
        <p:spPr>
          <a:xfrm>
            <a:off x="10898640" y="-8640"/>
            <a:ext cx="1289880" cy="686628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9" name="CustomShape 8"/>
          <p:cNvSpPr/>
          <p:nvPr/>
        </p:nvSpPr>
        <p:spPr>
          <a:xfrm>
            <a:off x="10938960" y="-8640"/>
            <a:ext cx="1249560" cy="6866280"/>
          </a:xfrm>
          <a:custGeom>
            <a:avLst/>
            <a:gdLst/>
            <a:ah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0" name="CustomShape 9"/>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1" name="CustomShape 10"/>
          <p:cNvSpPr/>
          <p:nvPr/>
        </p:nvSpPr>
        <p:spPr>
          <a:xfrm>
            <a:off x="0" y="4013280"/>
            <a:ext cx="448200" cy="2844360"/>
          </a:xfrm>
          <a:prstGeom prst="triangle">
            <a:avLst>
              <a:gd name="adj" fmla="val 0"/>
            </a:avLst>
          </a:prstGeom>
          <a:solidFill>
            <a:schemeClr val="accent1">
              <a:alpha val="7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2" name="PlaceHolder 11"/>
          <p:cNvSpPr>
            <a:spLocks noGrp="1"/>
          </p:cNvSpPr>
          <p:nvPr>
            <p:ph type="dt"/>
          </p:nvPr>
        </p:nvSpPr>
        <p:spPr>
          <a:xfrm>
            <a:off x="7205040" y="6041520"/>
            <a:ext cx="911520" cy="364680"/>
          </a:xfrm>
          <a:prstGeom prst="rect">
            <a:avLst/>
          </a:prstGeom>
        </p:spPr>
        <p:txBody>
          <a:bodyPr anchor="ctr"/>
          <a:p>
            <a:pPr algn="r">
              <a:lnSpc>
                <a:spcPct val="100000"/>
              </a:lnSpc>
            </a:pPr>
            <a:fld id="{0495ACAD-49E5-4C43-A3BC-4B960055440D}" type="datetime1">
              <a:rPr b="0" lang="en-US" sz="900" spc="-1" strike="noStrike">
                <a:solidFill>
                  <a:srgbClr val="8b8b8b"/>
                </a:solidFill>
                <a:latin typeface="Trebuchet MS"/>
              </a:rPr>
              <a:t>06/15/2018</a:t>
            </a:fld>
            <a:endParaRPr b="0" lang="en-US" sz="900" spc="-1" strike="noStrike">
              <a:latin typeface="Times New Roman"/>
            </a:endParaRPr>
          </a:p>
        </p:txBody>
      </p:sp>
      <p:sp>
        <p:nvSpPr>
          <p:cNvPr id="123" name="PlaceHolder 12"/>
          <p:cNvSpPr>
            <a:spLocks noGrp="1"/>
          </p:cNvSpPr>
          <p:nvPr>
            <p:ph type="ftr"/>
          </p:nvPr>
        </p:nvSpPr>
        <p:spPr>
          <a:xfrm>
            <a:off x="677160" y="6041520"/>
            <a:ext cx="6297120" cy="364680"/>
          </a:xfrm>
          <a:prstGeom prst="rect">
            <a:avLst/>
          </a:prstGeom>
        </p:spPr>
        <p:txBody>
          <a:bodyPr anchor="ctr"/>
          <a:p>
            <a:endParaRPr b="0" lang="en-US" sz="2400" spc="-1" strike="noStrike">
              <a:latin typeface="Times New Roman"/>
            </a:endParaRPr>
          </a:p>
        </p:txBody>
      </p:sp>
      <p:sp>
        <p:nvSpPr>
          <p:cNvPr id="124" name="PlaceHolder 13"/>
          <p:cNvSpPr>
            <a:spLocks noGrp="1"/>
          </p:cNvSpPr>
          <p:nvPr>
            <p:ph type="sldNum"/>
          </p:nvPr>
        </p:nvSpPr>
        <p:spPr>
          <a:xfrm>
            <a:off x="8590680" y="6041520"/>
            <a:ext cx="682920" cy="364680"/>
          </a:xfrm>
          <a:prstGeom prst="rect">
            <a:avLst/>
          </a:prstGeom>
        </p:spPr>
        <p:txBody>
          <a:bodyPr anchor="ctr"/>
          <a:p>
            <a:pPr algn="r">
              <a:lnSpc>
                <a:spcPct val="100000"/>
              </a:lnSpc>
            </a:pPr>
            <a:fld id="{AA060435-189E-4DA7-89EB-4D5858CF199D}"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125" name="PlaceHolder 14"/>
          <p:cNvSpPr>
            <a:spLocks noGrp="1"/>
          </p:cNvSpPr>
          <p:nvPr>
            <p:ph type="title"/>
          </p:nvPr>
        </p:nvSpPr>
        <p:spPr>
          <a:xfrm>
            <a:off x="609480" y="273600"/>
            <a:ext cx="10972440" cy="1144800"/>
          </a:xfrm>
          <a:prstGeom prst="rect">
            <a:avLst/>
          </a:prstGeom>
        </p:spPr>
        <p:txBody>
          <a:bodyPr lIns="0" rIns="0" tIns="0" bIns="0" anchor="ctr"/>
          <a:p>
            <a:r>
              <a:rPr b="0" lang="en-US" sz="1800" spc="-1" strike="noStrike">
                <a:solidFill>
                  <a:srgbClr val="000000"/>
                </a:solidFill>
                <a:latin typeface="Trebuchet MS"/>
              </a:rPr>
              <a:t>Click to edit the title text format</a:t>
            </a:r>
            <a:endParaRPr b="0" lang="en-US" sz="1800" spc="-1" strike="noStrike">
              <a:solidFill>
                <a:srgbClr val="000000"/>
              </a:solidFill>
              <a:latin typeface="Trebuchet MS"/>
            </a:endParaRPr>
          </a:p>
        </p:txBody>
      </p:sp>
      <p:sp>
        <p:nvSpPr>
          <p:cNvPr id="126" name="PlaceHolder 1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solidFill>
                  <a:srgbClr val="404040"/>
                </a:solidFill>
                <a:latin typeface="Trebuchet MS"/>
              </a:rPr>
              <a:t>Click to edit the outline text format</a:t>
            </a:r>
            <a:endParaRPr b="0" lang="en-US" sz="1800" spc="-1" strike="noStrike">
              <a:solidFill>
                <a:srgbClr val="404040"/>
              </a:solidFill>
              <a:latin typeface="Trebuchet MS"/>
            </a:endParaRPr>
          </a:p>
          <a:p>
            <a:pPr lvl="1" marL="864000" indent="-324000">
              <a:spcBef>
                <a:spcPts val="1134"/>
              </a:spcBef>
              <a:buClr>
                <a:srgbClr val="000000"/>
              </a:buClr>
              <a:buSzPct val="75000"/>
              <a:buFont typeface="Symbol" charset="2"/>
              <a:buChar char=""/>
            </a:pPr>
            <a:r>
              <a:rPr b="0" lang="en-US" sz="1400" spc="-1" strike="noStrike">
                <a:solidFill>
                  <a:srgbClr val="404040"/>
                </a:solidFill>
                <a:latin typeface="Trebuchet MS"/>
              </a:rPr>
              <a:t>Second Outline Level</a:t>
            </a:r>
            <a:endParaRPr b="0" lang="en-US" sz="1400" spc="-1" strike="noStrike">
              <a:solidFill>
                <a:srgbClr val="404040"/>
              </a:solidFill>
              <a:latin typeface="Trebuchet MS"/>
            </a:endParaRPr>
          </a:p>
          <a:p>
            <a:pPr lvl="2" marL="1296000" indent="-288000">
              <a:spcBef>
                <a:spcPts val="850"/>
              </a:spcBef>
              <a:buClr>
                <a:srgbClr val="000000"/>
              </a:buClr>
              <a:buSzPct val="45000"/>
              <a:buFont typeface="Wingdings" charset="2"/>
              <a:buChar char=""/>
            </a:pPr>
            <a:r>
              <a:rPr b="0" lang="en-US" sz="1200" spc="-1" strike="noStrike">
                <a:solidFill>
                  <a:srgbClr val="404040"/>
                </a:solidFill>
                <a:latin typeface="Trebuchet MS"/>
              </a:rPr>
              <a:t>Third Outline Level</a:t>
            </a:r>
            <a:endParaRPr b="0" lang="en-US" sz="1200" spc="-1" strike="noStrike">
              <a:solidFill>
                <a:srgbClr val="404040"/>
              </a:solidFill>
              <a:latin typeface="Trebuchet MS"/>
            </a:endParaRPr>
          </a:p>
          <a:p>
            <a:pPr lvl="3" marL="1728000" indent="-216000">
              <a:spcBef>
                <a:spcPts val="567"/>
              </a:spcBef>
              <a:buClr>
                <a:srgbClr val="000000"/>
              </a:buClr>
              <a:buSzPct val="75000"/>
              <a:buFont typeface="Symbol" charset="2"/>
              <a:buChar char=""/>
            </a:pPr>
            <a:r>
              <a:rPr b="0" lang="en-US" sz="1200" spc="-1" strike="noStrike">
                <a:solidFill>
                  <a:srgbClr val="404040"/>
                </a:solidFill>
                <a:latin typeface="Trebuchet MS"/>
              </a:rPr>
              <a:t>Fourth Outline Level</a:t>
            </a:r>
            <a:endParaRPr b="0" lang="en-US" sz="1200" spc="-1" strike="noStrike">
              <a:solidFill>
                <a:srgbClr val="404040"/>
              </a:solidFill>
              <a:latin typeface="Trebuchet MS"/>
            </a:endParaRPr>
          </a:p>
          <a:p>
            <a:pPr lvl="4" marL="2160000" indent="-216000">
              <a:spcBef>
                <a:spcPts val="283"/>
              </a:spcBef>
              <a:buClr>
                <a:srgbClr val="000000"/>
              </a:buClr>
              <a:buSzPct val="45000"/>
              <a:buFont typeface="Wingdings" charset="2"/>
              <a:buChar char=""/>
            </a:pPr>
            <a:r>
              <a:rPr b="0" lang="en-US" sz="2000" spc="-1" strike="noStrike">
                <a:solidFill>
                  <a:srgbClr val="404040"/>
                </a:solidFill>
                <a:latin typeface="Trebuchet MS"/>
              </a:rPr>
              <a:t>Fifth Outline Level</a:t>
            </a:r>
            <a:endParaRPr b="0" lang="en-US" sz="2000" spc="-1" strike="noStrike">
              <a:solidFill>
                <a:srgbClr val="404040"/>
              </a:solidFill>
              <a:latin typeface="Trebuchet MS"/>
            </a:endParaRPr>
          </a:p>
          <a:p>
            <a:pPr lvl="5" marL="2592000" indent="-216000">
              <a:spcBef>
                <a:spcPts val="283"/>
              </a:spcBef>
              <a:buClr>
                <a:srgbClr val="000000"/>
              </a:buClr>
              <a:buSzPct val="45000"/>
              <a:buFont typeface="Wingdings" charset="2"/>
              <a:buChar char=""/>
            </a:pPr>
            <a:r>
              <a:rPr b="0" lang="en-US" sz="2000" spc="-1" strike="noStrike">
                <a:solidFill>
                  <a:srgbClr val="404040"/>
                </a:solidFill>
                <a:latin typeface="Trebuchet MS"/>
              </a:rPr>
              <a:t>Sixth Outline Level</a:t>
            </a:r>
            <a:endParaRPr b="0" lang="en-US" sz="2000" spc="-1" strike="noStrike">
              <a:solidFill>
                <a:srgbClr val="404040"/>
              </a:solidFill>
              <a:latin typeface="Trebuchet MS"/>
            </a:endParaRPr>
          </a:p>
          <a:p>
            <a:pPr lvl="6" marL="3024000" indent="-216000">
              <a:spcBef>
                <a:spcPts val="283"/>
              </a:spcBef>
              <a:buClr>
                <a:srgbClr val="000000"/>
              </a:buClr>
              <a:buSzPct val="45000"/>
              <a:buFont typeface="Wingdings" charset="2"/>
              <a:buChar char=""/>
            </a:pPr>
            <a:r>
              <a:rPr b="0" lang="en-US" sz="2000" spc="-1" strike="noStrike">
                <a:solidFill>
                  <a:srgbClr val="404040"/>
                </a:solidFill>
                <a:latin typeface="Trebuchet MS"/>
              </a:rPr>
              <a:t>Seventh Outline Level</a:t>
            </a:r>
            <a:endParaRPr b="0" lang="en-US" sz="2000" spc="-1" strike="noStrike">
              <a:solidFill>
                <a:srgbClr val="404040"/>
              </a:solidFill>
              <a:latin typeface="Trebuchet MS"/>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1.png"/><Relationship Id="rId2" Type="http://schemas.microsoft.com/office/2007/relationships/hdphoto" Target="../media/hdphoto1.wdp"/><Relationship Id="rId3" Type="http://schemas.openxmlformats.org/officeDocument/2006/relationships/image" Target="../media/image12.png"/><Relationship Id="rId4"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png"/><Relationship Id="rId3" Type="http://schemas.openxmlformats.org/officeDocument/2006/relationships/hyperlink" Target="http://opennola.org/wp-content/uploads/OPEN-The-Everyday-Persons-Guide-to-Public-School-Funding-in-Louisiana.pdf" TargetMode="External"/><Relationship Id="rId4"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hyperlink" Target="https://www2.ed.gov/about/offices/list/ocr/docs/edlite-FAPE504.html" TargetMode="External"/><Relationship Id="rId3"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25.xml"/>
</Relationships>
</file>

<file path=ppt/slides/_rels/slide41.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25.xml"/>
</Relationships>
</file>

<file path=ppt/slides/_rels/slide42.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25.xml"/>
</Relationships>
</file>

<file path=ppt/slides/_rels/slide43.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25.xml"/>
</Relationships>
</file>

<file path=ppt/slides/_rels/slide44.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hyperlink" Target="https://app.lla.state.la.us/PublicReports.nsf/52D8C003F16262F7862581AF005EE0A9/$FILE/summary0001654D.pdf" TargetMode="External"/><Relationship Id="rId3" Type="http://schemas.openxmlformats.org/officeDocument/2006/relationships/slideLayout" Target="../slideLayouts/slideLayout25.xml"/>
</Relationships>
</file>

<file path=ppt/slides/_rels/slide45.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slideLayout" Target="../slideLayouts/slideLayout25.xml"/>
</Relationships>
</file>

<file path=ppt/slides/_rels/slide46.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slideLayout" Target="../slideLayouts/slideLayout25.xml"/>
</Relationships>
</file>

<file path=ppt/slides/_rels/slide47.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slideLayout" Target="../slideLayouts/slideLayout25.xml"/>
</Relationships>
</file>

<file path=ppt/slides/_rels/slide48.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slideLayout" Target="../slideLayouts/slideLayout25.xml"/>
</Relationships>
</file>

<file path=ppt/slides/_rels/slide49.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5.xml"/>
</Relationships>
</file>

<file path=ppt/slides/_rels/slide50.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slideLayout" Target="../slideLayouts/slideLayout25.xml"/>
</Relationships>
</file>

<file path=ppt/slides/_rels/slide51.xml.rels><?xml version="1.0" encoding="UTF-8"?>
<Relationships xmlns="http://schemas.openxmlformats.org/package/2006/relationships"><Relationship Id="rId1" Type="http://schemas.openxmlformats.org/officeDocument/2006/relationships/image" Target="../media/image60.jpeg"/><Relationship Id="rId2" Type="http://schemas.openxmlformats.org/officeDocument/2006/relationships/image" Target="../media/image61.png"/><Relationship Id="rId3"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png"/><Relationship Id="rId3"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hyperlink" Target="https://www2.ed.gov/about/inits/ed/edfacts/eden/non-xml/c190-12-1.doc" TargetMode="External"/><Relationship Id="rId3" Type="http://schemas.openxmlformats.org/officeDocument/2006/relationships/hyperlink" Target="http://www.doa.la.gov/osr/lac/28v139/28v139.doc" TargetMode="External"/><Relationship Id="rId4" Type="http://schemas.openxmlformats.org/officeDocument/2006/relationships/hyperlink" Target="https://www.louisianabelieves.com/docs/default-source/school-choice/charter-performance-compact.pdf?sfvrsn=28" TargetMode="External"/><Relationship Id="rId5"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hyperlink" Target="http://www.publiccharters.org/" TargetMode="External"/><Relationship Id="rId3"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Shape 1"/>
          <p:cNvSpPr txBox="1"/>
          <p:nvPr/>
        </p:nvSpPr>
        <p:spPr>
          <a:xfrm>
            <a:off x="547200" y="2076840"/>
            <a:ext cx="10942200" cy="2304720"/>
          </a:xfrm>
          <a:prstGeom prst="rect">
            <a:avLst/>
          </a:prstGeom>
          <a:noFill/>
          <a:ln>
            <a:noFill/>
          </a:ln>
        </p:spPr>
        <p:txBody>
          <a:bodyPr anchor="b"/>
          <a:p>
            <a:pPr algn="ctr">
              <a:lnSpc>
                <a:spcPct val="100000"/>
              </a:lnSpc>
            </a:pPr>
            <a:r>
              <a:rPr b="0" lang="en-US" sz="5400" spc="-1" strike="noStrike">
                <a:solidFill>
                  <a:srgbClr val="ff0000"/>
                </a:solidFill>
                <a:latin typeface="Trebuchet MS"/>
              </a:rPr>
              <a:t>Louisiana’s Charter Schools </a:t>
            </a:r>
            <a:br/>
            <a:r>
              <a:rPr b="0" lang="en-US" sz="5400" spc="-1" strike="noStrike">
                <a:solidFill>
                  <a:srgbClr val="ff0000"/>
                </a:solidFill>
                <a:latin typeface="Trebuchet MS"/>
              </a:rPr>
              <a:t>1995 to Now: </a:t>
            </a:r>
            <a:br/>
            <a:r>
              <a:rPr b="0" lang="en-US" sz="5400" spc="-1" strike="noStrike">
                <a:solidFill>
                  <a:srgbClr val="ff0000"/>
                </a:solidFill>
                <a:latin typeface="Trebuchet MS"/>
              </a:rPr>
              <a:t>Governance, Finance, and Access</a:t>
            </a:r>
            <a:endParaRPr b="0" lang="en-US" sz="5400" spc="-1" strike="noStrike">
              <a:solidFill>
                <a:srgbClr val="000000"/>
              </a:solidFill>
              <a:latin typeface="Trebuchet MS"/>
            </a:endParaRPr>
          </a:p>
        </p:txBody>
      </p:sp>
      <p:sp>
        <p:nvSpPr>
          <p:cNvPr id="164" name="TextShape 2"/>
          <p:cNvSpPr txBox="1"/>
          <p:nvPr/>
        </p:nvSpPr>
        <p:spPr>
          <a:xfrm>
            <a:off x="3405240" y="5398200"/>
            <a:ext cx="7766640" cy="443520"/>
          </a:xfrm>
          <a:prstGeom prst="rect">
            <a:avLst/>
          </a:prstGeom>
          <a:noFill/>
          <a:ln>
            <a:noFill/>
          </a:ln>
        </p:spPr>
        <p:txBody>
          <a:bodyPr/>
          <a:p>
            <a:pPr algn="r">
              <a:lnSpc>
                <a:spcPct val="100000"/>
              </a:lnSpc>
              <a:spcBef>
                <a:spcPts val="1001"/>
              </a:spcBef>
            </a:pPr>
            <a:r>
              <a:rPr b="1" lang="en-US" sz="2000" spc="-1" strike="noStrike">
                <a:solidFill>
                  <a:srgbClr val="b0b0b0"/>
                </a:solidFill>
                <a:latin typeface="Trebuchet MS"/>
              </a:rPr>
              <a:t>League of Women Voters of Louisiana</a:t>
            </a:r>
            <a:endParaRPr b="0" lang="en-US" sz="2000" spc="-1" strike="noStrike">
              <a:latin typeface="Arial"/>
            </a:endParaRPr>
          </a:p>
          <a:p>
            <a:pPr algn="r">
              <a:lnSpc>
                <a:spcPct val="100000"/>
              </a:lnSpc>
              <a:spcBef>
                <a:spcPts val="1001"/>
              </a:spcBef>
            </a:pPr>
            <a:r>
              <a:rPr b="1" lang="en-US" sz="2000" spc="-1" strike="noStrike">
                <a:solidFill>
                  <a:srgbClr val="b0b0b0"/>
                </a:solidFill>
                <a:latin typeface="Trebuchet MS"/>
              </a:rPr>
              <a:t>Study and Consensus, 2017-2019</a:t>
            </a:r>
            <a:endParaRPr b="0" lang="en-US" sz="2000" spc="-1" strike="noStrike">
              <a:latin typeface="Arial"/>
            </a:endParaRPr>
          </a:p>
        </p:txBody>
      </p:sp>
      <p:pic>
        <p:nvPicPr>
          <p:cNvPr id="165" name="Picture 3" descr=""/>
          <p:cNvPicPr/>
          <p:nvPr/>
        </p:nvPicPr>
        <p:blipFill>
          <a:blip r:embed="rId1"/>
          <a:stretch/>
        </p:blipFill>
        <p:spPr>
          <a:xfrm>
            <a:off x="229680" y="195480"/>
            <a:ext cx="1293840" cy="108900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7" name="Picture 5" descr=""/>
          <p:cNvPicPr/>
          <p:nvPr/>
        </p:nvPicPr>
        <p:blipFill>
          <a:blip r:embed="rId1">
            <a:extLst>
              <a:ext uri="{BEBA8EAE-BF5A-486C-A8C5-ECC9F3942E4B}">
                <a14:imgProps xmlns:a14="http://schemas.microsoft.com/office/drawing/2010/main">
                  <a14:imgLayer r:embed="rId2">
                    <a14:imgEffect>
                      <a14:brightnessContrast amount="25000" contrast="20000"/>
                    </a14:imgEffect>
                  </a14:imgLayer>
                </a14:imgProps>
              </a:ext>
            </a:extLst>
          </a:blip>
          <a:stretch/>
        </p:blipFill>
        <p:spPr>
          <a:xfrm>
            <a:off x="615240" y="1612800"/>
            <a:ext cx="9891720" cy="4975920"/>
          </a:xfrm>
          <a:prstGeom prst="rect">
            <a:avLst/>
          </a:prstGeom>
          <a:ln>
            <a:noFill/>
          </a:ln>
        </p:spPr>
      </p:pic>
      <p:sp>
        <p:nvSpPr>
          <p:cNvPr id="198" name="CustomShape 1"/>
          <p:cNvSpPr/>
          <p:nvPr/>
        </p:nvSpPr>
        <p:spPr>
          <a:xfrm>
            <a:off x="615240" y="1080360"/>
            <a:ext cx="12137040" cy="5508360"/>
          </a:xfrm>
          <a:prstGeom prst="rect">
            <a:avLst/>
          </a:prstGeom>
          <a:noFill/>
          <a:ln>
            <a:noFill/>
          </a:ln>
        </p:spPr>
        <p:style>
          <a:lnRef idx="0"/>
          <a:fillRef idx="0"/>
          <a:effectRef idx="0"/>
          <a:fontRef idx="minor"/>
        </p:style>
        <p:txBody>
          <a:bodyPr lIns="90000" rIns="90000" tIns="45000" bIns="45000">
            <a:normAutofit/>
          </a:bodyPr>
          <a:p>
            <a:pPr marL="457200" algn="ctr">
              <a:lnSpc>
                <a:spcPct val="100000"/>
              </a:lnSpc>
              <a:spcBef>
                <a:spcPts val="499"/>
              </a:spcBef>
            </a:pPr>
            <a:endParaRPr b="0" lang="en-US" sz="1800" spc="-1" strike="noStrike">
              <a:latin typeface="Arial"/>
            </a:endParaRPr>
          </a:p>
          <a:p>
            <a:pPr algn="ctr">
              <a:lnSpc>
                <a:spcPct val="100000"/>
              </a:lnSpc>
              <a:spcBef>
                <a:spcPts val="1001"/>
              </a:spcBef>
            </a:pPr>
            <a:endParaRPr b="0" lang="en-US" sz="1800" spc="-1" strike="noStrike">
              <a:latin typeface="Arial"/>
            </a:endParaRPr>
          </a:p>
          <a:p>
            <a:pPr algn="ctr">
              <a:lnSpc>
                <a:spcPct val="100000"/>
              </a:lnSpc>
              <a:spcBef>
                <a:spcPts val="1001"/>
              </a:spcBef>
            </a:pPr>
            <a:endParaRPr b="0" lang="en-US" sz="1800" spc="-1" strike="noStrike">
              <a:latin typeface="Arial"/>
            </a:endParaRPr>
          </a:p>
          <a:p>
            <a:pPr algn="ctr">
              <a:lnSpc>
                <a:spcPct val="100000"/>
              </a:lnSpc>
              <a:spcBef>
                <a:spcPts val="1001"/>
              </a:spcBef>
            </a:pPr>
            <a:endParaRPr b="0" lang="en-US" sz="1800" spc="-1" strike="noStrike">
              <a:latin typeface="Arial"/>
            </a:endParaRPr>
          </a:p>
          <a:p>
            <a:pPr marL="914400" algn="ctr">
              <a:lnSpc>
                <a:spcPct val="100000"/>
              </a:lnSpc>
              <a:spcBef>
                <a:spcPts val="499"/>
              </a:spcBef>
            </a:pPr>
            <a:r>
              <a:rPr b="0" lang="en-US" sz="1800" spc="-1" strike="noStrike">
                <a:solidFill>
                  <a:srgbClr val="000000"/>
                </a:solidFill>
                <a:latin typeface="Trebuchet MS"/>
              </a:rPr>
              <a:t>   </a:t>
            </a:r>
            <a:endParaRPr b="0" lang="en-US" sz="1800" spc="-1" strike="noStrike">
              <a:latin typeface="Arial"/>
            </a:endParaRPr>
          </a:p>
          <a:p>
            <a:pPr algn="ctr">
              <a:lnSpc>
                <a:spcPct val="100000"/>
              </a:lnSpc>
              <a:spcBef>
                <a:spcPts val="499"/>
              </a:spcBef>
            </a:pPr>
            <a:endParaRPr b="0" lang="en-US" sz="1800" spc="-1" strike="noStrike">
              <a:latin typeface="Arial"/>
            </a:endParaRPr>
          </a:p>
        </p:txBody>
      </p:sp>
      <p:pic>
        <p:nvPicPr>
          <p:cNvPr id="199" name="Picture 3" descr=""/>
          <p:cNvPicPr/>
          <p:nvPr/>
        </p:nvPicPr>
        <p:blipFill>
          <a:blip r:embed="rId3"/>
          <a:stretch/>
        </p:blipFill>
        <p:spPr>
          <a:xfrm>
            <a:off x="263520" y="190080"/>
            <a:ext cx="1139760" cy="967320"/>
          </a:xfrm>
          <a:prstGeom prst="rect">
            <a:avLst/>
          </a:prstGeom>
          <a:ln>
            <a:noFill/>
          </a:ln>
        </p:spPr>
      </p:pic>
      <p:sp>
        <p:nvSpPr>
          <p:cNvPr id="200" name="TextShape 2"/>
          <p:cNvSpPr txBox="1"/>
          <p:nvPr/>
        </p:nvSpPr>
        <p:spPr>
          <a:xfrm>
            <a:off x="8590680" y="6041520"/>
            <a:ext cx="682920" cy="364680"/>
          </a:xfrm>
          <a:prstGeom prst="rect">
            <a:avLst/>
          </a:prstGeom>
          <a:noFill/>
          <a:ln>
            <a:noFill/>
          </a:ln>
        </p:spPr>
        <p:txBody>
          <a:bodyPr anchor="ctr">
            <a:normAutofit/>
          </a:bodyPr>
          <a:p>
            <a:pPr algn="r">
              <a:lnSpc>
                <a:spcPct val="100000"/>
              </a:lnSpc>
            </a:pPr>
            <a:fld id="{7CC032A6-83B7-423D-A8E2-F0984A5D28D5}"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201" name="CustomShape 3"/>
          <p:cNvSpPr/>
          <p:nvPr/>
        </p:nvSpPr>
        <p:spPr>
          <a:xfrm>
            <a:off x="4985280" y="614160"/>
            <a:ext cx="6481440" cy="45612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en-US" sz="2400" spc="-1" strike="noStrike">
                <a:solidFill>
                  <a:srgbClr val="000000"/>
                </a:solidFill>
                <a:latin typeface="Trebuchet MS"/>
              </a:rPr>
              <a:t>GOVERNING LOUISIANA’S CHARTER SCHOOLS</a:t>
            </a:r>
            <a:endParaRPr b="0" lang="en-US" sz="2400" spc="-1" strike="noStrike">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2" name="Picture 5" descr=""/>
          <p:cNvPicPr/>
          <p:nvPr/>
        </p:nvPicPr>
        <p:blipFill>
          <a:blip r:embed="rId1"/>
          <a:stretch/>
        </p:blipFill>
        <p:spPr>
          <a:xfrm>
            <a:off x="2959200" y="2518200"/>
            <a:ext cx="6692400" cy="4433760"/>
          </a:xfrm>
          <a:prstGeom prst="rect">
            <a:avLst/>
          </a:prstGeom>
          <a:ln>
            <a:noFill/>
          </a:ln>
        </p:spPr>
      </p:pic>
      <p:pic>
        <p:nvPicPr>
          <p:cNvPr id="203" name="Picture 2" descr=""/>
          <p:cNvPicPr/>
          <p:nvPr/>
        </p:nvPicPr>
        <p:blipFill>
          <a:blip r:embed="rId2"/>
          <a:stretch/>
        </p:blipFill>
        <p:spPr>
          <a:xfrm>
            <a:off x="179280" y="158400"/>
            <a:ext cx="1204920" cy="1022760"/>
          </a:xfrm>
          <a:prstGeom prst="rect">
            <a:avLst/>
          </a:prstGeom>
          <a:ln>
            <a:noFill/>
          </a:ln>
        </p:spPr>
      </p:pic>
      <p:sp>
        <p:nvSpPr>
          <p:cNvPr id="204" name="TextShape 1"/>
          <p:cNvSpPr txBox="1"/>
          <p:nvPr/>
        </p:nvSpPr>
        <p:spPr>
          <a:xfrm>
            <a:off x="8590680" y="6224040"/>
            <a:ext cx="682920" cy="364680"/>
          </a:xfrm>
          <a:prstGeom prst="rect">
            <a:avLst/>
          </a:prstGeom>
          <a:noFill/>
          <a:ln>
            <a:noFill/>
          </a:ln>
        </p:spPr>
        <p:txBody>
          <a:bodyPr anchor="ctr">
            <a:normAutofit/>
          </a:bodyPr>
          <a:p>
            <a:pPr algn="r">
              <a:lnSpc>
                <a:spcPct val="100000"/>
              </a:lnSpc>
            </a:pPr>
            <a:fld id="{4F80ACBC-6084-4D18-BA48-E398B7BE7CB9}"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205" name="CustomShape 2"/>
          <p:cNvSpPr/>
          <p:nvPr/>
        </p:nvSpPr>
        <p:spPr>
          <a:xfrm>
            <a:off x="1816200" y="374760"/>
            <a:ext cx="8534160" cy="1977840"/>
          </a:xfrm>
          <a:prstGeom prst="rect">
            <a:avLst/>
          </a:prstGeom>
          <a:noFill/>
          <a:ln>
            <a:noFill/>
          </a:ln>
        </p:spPr>
        <p:style>
          <a:lnRef idx="0"/>
          <a:fillRef idx="0"/>
          <a:effectRef idx="0"/>
          <a:fontRef idx="minor"/>
        </p:style>
        <p:txBody>
          <a:bodyPr lIns="90000" rIns="90000" tIns="45000" bIns="45000"/>
          <a:p>
            <a:pPr algn="r">
              <a:lnSpc>
                <a:spcPct val="100000"/>
              </a:lnSpc>
            </a:pPr>
            <a:r>
              <a:rPr b="1" lang="en-US" sz="2400" spc="-1" strike="noStrike">
                <a:solidFill>
                  <a:srgbClr val="000000"/>
                </a:solidFill>
                <a:latin typeface="Trebuchet MS"/>
              </a:rPr>
              <a:t>IMPORTANT TERMS: FINANCE</a:t>
            </a:r>
            <a:endParaRPr b="0" lang="en-US" sz="2400" spc="-1" strike="noStrike">
              <a:latin typeface="Arial"/>
            </a:endParaRPr>
          </a:p>
          <a:p>
            <a:pPr>
              <a:lnSpc>
                <a:spcPct val="100000"/>
              </a:lnSpc>
            </a:pPr>
            <a:r>
              <a:rPr b="1" lang="en-US" sz="1600" spc="-1" strike="noStrike" u="sng">
                <a:solidFill>
                  <a:srgbClr val="000000"/>
                </a:solidFill>
                <a:uFillTx/>
                <a:latin typeface="Trebuchet MS"/>
              </a:rPr>
              <a:t> </a:t>
            </a:r>
            <a:endParaRPr b="0" lang="en-US" sz="1600" spc="-1" strike="noStrike">
              <a:latin typeface="Arial"/>
            </a:endParaRPr>
          </a:p>
          <a:p>
            <a:pPr>
              <a:lnSpc>
                <a:spcPct val="100000"/>
              </a:lnSpc>
            </a:pPr>
            <a:r>
              <a:rPr b="0" lang="en-US" sz="2000" spc="-1" strike="noStrike">
                <a:solidFill>
                  <a:srgbClr val="000000"/>
                </a:solidFill>
                <a:latin typeface="Trebuchet MS"/>
              </a:rPr>
              <a:t>Minimum Foundation Program (MFP)</a:t>
            </a:r>
            <a:r>
              <a:rPr b="0" lang="en-US" sz="1600" spc="-1" strike="noStrike">
                <a:solidFill>
                  <a:srgbClr val="000000"/>
                </a:solidFill>
                <a:latin typeface="Trebuchet MS"/>
              </a:rPr>
              <a:t> for public education. "The intent of the MFP funding formula is to balance the desire for funding equity across school districts with the desire to encourage local school districts to provide strong financial support for education.“  (</a:t>
            </a:r>
            <a:r>
              <a:rPr b="0" lang="en-US" sz="1600" spc="-1" strike="noStrike" u="sng">
                <a:solidFill>
                  <a:srgbClr val="3fcde7"/>
                </a:solidFill>
                <a:uFillTx/>
                <a:latin typeface="Trebuchet MS"/>
                <a:hlinkClick r:id="rId3"/>
              </a:rPr>
              <a:t>The everyday person's guide to public education funding in Louisiana. OPENNOLA.org</a:t>
            </a:r>
            <a:endParaRPr b="0" lang="en-US" sz="1600" spc="-1" strike="noStrike">
              <a:latin typeface="Arial"/>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6" name="Picture 3" descr=""/>
          <p:cNvPicPr/>
          <p:nvPr/>
        </p:nvPicPr>
        <p:blipFill>
          <a:blip r:embed="rId1"/>
          <a:stretch/>
        </p:blipFill>
        <p:spPr>
          <a:xfrm>
            <a:off x="161640" y="123480"/>
            <a:ext cx="1358280" cy="1152720"/>
          </a:xfrm>
          <a:prstGeom prst="rect">
            <a:avLst/>
          </a:prstGeom>
          <a:ln>
            <a:noFill/>
          </a:ln>
        </p:spPr>
      </p:pic>
      <p:sp>
        <p:nvSpPr>
          <p:cNvPr id="207" name="TextShape 1"/>
          <p:cNvSpPr txBox="1"/>
          <p:nvPr/>
        </p:nvSpPr>
        <p:spPr>
          <a:xfrm>
            <a:off x="4038480" y="5991120"/>
            <a:ext cx="4114440" cy="364680"/>
          </a:xfrm>
          <a:prstGeom prst="rect">
            <a:avLst/>
          </a:prstGeom>
          <a:noFill/>
          <a:ln>
            <a:noFill/>
          </a:ln>
        </p:spPr>
        <p:txBody>
          <a:bodyPr anchor="ctr"/>
          <a:p>
            <a:pPr>
              <a:lnSpc>
                <a:spcPct val="100000"/>
              </a:lnSpc>
            </a:pPr>
            <a:r>
              <a:rPr b="0" lang="en-US" sz="900" spc="-1" strike="noStrike" baseline="40000">
                <a:solidFill>
                  <a:srgbClr val="8b8b8b"/>
                </a:solidFill>
                <a:latin typeface="Trebuchet MS"/>
              </a:rPr>
              <a:t>1 </a:t>
            </a:r>
            <a:r>
              <a:rPr b="0" lang="en-US" sz="900" spc="-1" strike="noStrike">
                <a:solidFill>
                  <a:srgbClr val="8b8b8b"/>
                </a:solidFill>
                <a:latin typeface="Trebuchet MS"/>
              </a:rPr>
              <a:t>“Charter schools and students with disabilities, preliminary analysis of the legal issues and areas of concern”, Center for Law and Education under contract with the Council of parent attorneys and advocates, 2012. </a:t>
            </a:r>
            <a:endParaRPr b="0" lang="en-US" sz="900" spc="-1" strike="noStrike">
              <a:latin typeface="Times New Roman"/>
            </a:endParaRPr>
          </a:p>
        </p:txBody>
      </p:sp>
      <p:sp>
        <p:nvSpPr>
          <p:cNvPr id="208" name="TextShape 2"/>
          <p:cNvSpPr txBox="1"/>
          <p:nvPr/>
        </p:nvSpPr>
        <p:spPr>
          <a:xfrm>
            <a:off x="8590680" y="6041520"/>
            <a:ext cx="682920" cy="364680"/>
          </a:xfrm>
          <a:prstGeom prst="rect">
            <a:avLst/>
          </a:prstGeom>
          <a:noFill/>
          <a:ln>
            <a:noFill/>
          </a:ln>
        </p:spPr>
        <p:txBody>
          <a:bodyPr anchor="ctr">
            <a:normAutofit/>
          </a:bodyPr>
          <a:p>
            <a:pPr algn="r">
              <a:lnSpc>
                <a:spcPct val="100000"/>
              </a:lnSpc>
            </a:pPr>
            <a:fld id="{4B6BD648-FEDD-4E85-9D59-F04A4307BC01}"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209" name="CustomShape 3"/>
          <p:cNvSpPr/>
          <p:nvPr/>
        </p:nvSpPr>
        <p:spPr>
          <a:xfrm>
            <a:off x="354240" y="2207880"/>
            <a:ext cx="11483280" cy="3801240"/>
          </a:xfrm>
          <a:prstGeom prst="rect">
            <a:avLst/>
          </a:prstGeom>
          <a:noFill/>
          <a:ln>
            <a:noFill/>
          </a:ln>
        </p:spPr>
        <p:style>
          <a:lnRef idx="0"/>
          <a:fillRef idx="0"/>
          <a:effectRef idx="0"/>
          <a:fontRef idx="minor"/>
        </p:style>
        <p:txBody>
          <a:bodyPr lIns="90000" rIns="90000" tIns="45000" bIns="45000">
            <a:normAutofit/>
          </a:bodyPr>
          <a:p>
            <a:pPr marL="228600" indent="-228240">
              <a:lnSpc>
                <a:spcPct val="90000"/>
              </a:lnSpc>
              <a:spcBef>
                <a:spcPts val="1001"/>
              </a:spcBef>
              <a:buClr>
                <a:srgbClr val="000000"/>
              </a:buClr>
              <a:buFont typeface="Arial"/>
              <a:buChar char="•"/>
            </a:pPr>
            <a:r>
              <a:rPr b="0" lang="en-US" sz="2400" spc="-1" strike="noStrike">
                <a:solidFill>
                  <a:srgbClr val="000000"/>
                </a:solidFill>
                <a:latin typeface="Trebuchet MS"/>
              </a:rPr>
              <a:t>FAPE (free appropriate public education) </a:t>
            </a:r>
            <a:r>
              <a:rPr b="0" lang="en-US" sz="1800" spc="-1" strike="noStrike">
                <a:solidFill>
                  <a:srgbClr val="000000"/>
                </a:solidFill>
                <a:latin typeface="Trebuchet MS"/>
              </a:rPr>
              <a:t>(</a:t>
            </a:r>
            <a:r>
              <a:rPr b="0" lang="en-US" sz="1800" spc="-1" strike="noStrike" u="sng">
                <a:solidFill>
                  <a:srgbClr val="3fcde7"/>
                </a:solidFill>
                <a:uFillTx/>
                <a:latin typeface="Trebuchet MS"/>
                <a:hlinkClick r:id="rId2"/>
              </a:rPr>
              <a:t>https://www2.ed.gov</a:t>
            </a:r>
            <a:r>
              <a:rPr b="0" lang="en-US" sz="1800" spc="-1" strike="noStrike">
                <a:solidFill>
                  <a:srgbClr val="000000"/>
                </a:solidFill>
                <a:latin typeface="Trebuchet MS"/>
              </a:rPr>
              <a:t>)</a:t>
            </a:r>
            <a:endParaRPr b="0" lang="en-US" sz="1800" spc="-1" strike="noStrike">
              <a:latin typeface="Arial"/>
            </a:endParaRPr>
          </a:p>
          <a:p>
            <a:pPr lvl="1" marL="685800" indent="-228240">
              <a:lnSpc>
                <a:spcPct val="100000"/>
              </a:lnSpc>
              <a:spcBef>
                <a:spcPts val="499"/>
              </a:spcBef>
              <a:buClr>
                <a:srgbClr val="000000"/>
              </a:buClr>
              <a:buFont typeface="Wingdings" charset="2"/>
              <a:buChar char=""/>
            </a:pPr>
            <a:r>
              <a:rPr b="0" lang="en-US" sz="2000" spc="-1" strike="noStrike">
                <a:solidFill>
                  <a:srgbClr val="000000"/>
                </a:solidFill>
                <a:latin typeface="Trebuchet MS"/>
              </a:rPr>
              <a:t> </a:t>
            </a:r>
            <a:r>
              <a:rPr b="0" lang="en-US" sz="1800" spc="-1" strike="noStrike">
                <a:solidFill>
                  <a:srgbClr val="000000"/>
                </a:solidFill>
                <a:latin typeface="Trebuchet MS"/>
              </a:rPr>
              <a:t>Free Appropriate Public Education for Students With Disabilities:</a:t>
            </a:r>
            <a:endParaRPr b="0" lang="en-US" sz="1800" spc="-1" strike="noStrike">
              <a:latin typeface="Arial"/>
            </a:endParaRPr>
          </a:p>
          <a:p>
            <a:pPr lvl="3" marL="1600200" indent="-228240">
              <a:lnSpc>
                <a:spcPct val="100000"/>
              </a:lnSpc>
              <a:spcBef>
                <a:spcPts val="499"/>
              </a:spcBef>
              <a:buClr>
                <a:srgbClr val="000000"/>
              </a:buClr>
              <a:buFont typeface="Wingdings" charset="2"/>
              <a:buChar char=""/>
            </a:pPr>
            <a:r>
              <a:rPr b="0" lang="en-US" sz="1600" spc="-1" strike="noStrike">
                <a:solidFill>
                  <a:srgbClr val="000000"/>
                </a:solidFill>
                <a:latin typeface="Trebuchet MS"/>
              </a:rPr>
              <a:t>Requirements Under Section 504 of</a:t>
            </a:r>
            <a:endParaRPr b="0" lang="en-US" sz="1600" spc="-1" strike="noStrike">
              <a:latin typeface="Arial"/>
            </a:endParaRPr>
          </a:p>
          <a:p>
            <a:pPr lvl="3" marL="1600200" indent="-228240">
              <a:lnSpc>
                <a:spcPct val="100000"/>
              </a:lnSpc>
              <a:spcBef>
                <a:spcPts val="499"/>
              </a:spcBef>
              <a:buClr>
                <a:srgbClr val="000000"/>
              </a:buClr>
              <a:buFont typeface="Wingdings" charset="2"/>
              <a:buChar char=""/>
            </a:pPr>
            <a:r>
              <a:rPr b="0" lang="en-US" sz="1600" spc="-1" strike="noStrike">
                <a:solidFill>
                  <a:srgbClr val="000000"/>
                </a:solidFill>
                <a:latin typeface="Trebuchet MS"/>
              </a:rPr>
              <a:t>The Rehabilitation Act of 1973 IDEA</a:t>
            </a:r>
            <a:endParaRPr b="0" lang="en-US" sz="1600" spc="-1" strike="noStrike">
              <a:latin typeface="Arial"/>
            </a:endParaRPr>
          </a:p>
          <a:p>
            <a:pPr marL="1371600">
              <a:lnSpc>
                <a:spcPct val="100000"/>
              </a:lnSpc>
              <a:spcBef>
                <a:spcPts val="499"/>
              </a:spcBef>
            </a:pPr>
            <a:endParaRPr b="0" lang="en-US" sz="1600" spc="-1" strike="noStrike">
              <a:latin typeface="Arial"/>
            </a:endParaRPr>
          </a:p>
          <a:p>
            <a:pPr lvl="1" marL="685800" indent="-228240">
              <a:lnSpc>
                <a:spcPct val="100000"/>
              </a:lnSpc>
              <a:spcBef>
                <a:spcPts val="499"/>
              </a:spcBef>
              <a:buClr>
                <a:srgbClr val="000000"/>
              </a:buClr>
              <a:buFont typeface="Wingdings" charset="2"/>
              <a:buChar char=""/>
            </a:pPr>
            <a:r>
              <a:rPr b="0" lang="en-US" sz="1800" spc="-1" strike="noStrike">
                <a:solidFill>
                  <a:srgbClr val="000000"/>
                </a:solidFill>
                <a:latin typeface="Trebuchet MS"/>
              </a:rPr>
              <a:t>Section 504 of the Rehabilitation Act of 1973 protects the rights of individuals with disabilities in programs and activities that receive federal financial assistance, including federal funds. Section 504 provides that: “No otherwise qualified individual with a disability in the United States . . . shall, solely by reason of her or his disability, be excluded from the participation in, be denied the benefits of, or be subjected to discrimination under any program or activity receiving Federal financial assistance . . .”</a:t>
            </a:r>
            <a:r>
              <a:rPr b="0" lang="en-US" sz="1800" spc="-1" strike="noStrike" baseline="30000">
                <a:solidFill>
                  <a:srgbClr val="000000"/>
                </a:solidFill>
                <a:latin typeface="Trebuchet MS"/>
              </a:rPr>
              <a:t>1</a:t>
            </a:r>
            <a:endParaRPr b="0" lang="en-US" sz="1800" spc="-1" strike="noStrike">
              <a:latin typeface="Arial"/>
            </a:endParaRPr>
          </a:p>
          <a:p>
            <a:pPr marL="914400">
              <a:lnSpc>
                <a:spcPct val="100000"/>
              </a:lnSpc>
              <a:spcBef>
                <a:spcPts val="499"/>
              </a:spcBef>
            </a:pPr>
            <a:endParaRPr b="0" lang="en-US" sz="1800" spc="-1" strike="noStrike">
              <a:latin typeface="Arial"/>
            </a:endParaRPr>
          </a:p>
          <a:p>
            <a:pPr marL="457200">
              <a:lnSpc>
                <a:spcPct val="100000"/>
              </a:lnSpc>
              <a:spcBef>
                <a:spcPts val="499"/>
              </a:spcBef>
            </a:pPr>
            <a:endParaRPr b="0" lang="en-US" sz="1800" spc="-1" strike="noStrike">
              <a:latin typeface="Arial"/>
            </a:endParaRPr>
          </a:p>
        </p:txBody>
      </p:sp>
      <p:sp>
        <p:nvSpPr>
          <p:cNvPr id="210" name="CustomShape 4"/>
          <p:cNvSpPr/>
          <p:nvPr/>
        </p:nvSpPr>
        <p:spPr>
          <a:xfrm>
            <a:off x="2627280" y="753480"/>
            <a:ext cx="8497440" cy="639000"/>
          </a:xfrm>
          <a:prstGeom prst="rect">
            <a:avLst/>
          </a:prstGeom>
          <a:noFill/>
          <a:ln>
            <a:noFill/>
          </a:ln>
        </p:spPr>
        <p:style>
          <a:lnRef idx="0"/>
          <a:fillRef idx="0"/>
          <a:effectRef idx="0"/>
          <a:fontRef idx="minor"/>
        </p:style>
        <p:txBody>
          <a:bodyPr lIns="90000" rIns="90000" tIns="45000" bIns="45000"/>
          <a:p>
            <a:pPr marL="914400" algn="r">
              <a:lnSpc>
                <a:spcPct val="100000"/>
              </a:lnSpc>
            </a:pPr>
            <a:r>
              <a:rPr b="1" lang="en-US" sz="3600" spc="-1" strike="noStrike">
                <a:solidFill>
                  <a:srgbClr val="000000"/>
                </a:solidFill>
                <a:latin typeface="Trebuchet MS"/>
              </a:rPr>
              <a:t>IMPORTANT TERMS: ACCESSIBILITY</a:t>
            </a:r>
            <a:endParaRPr b="0" lang="en-US" sz="3600" spc="-1" strike="noStrike">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CustomShape 1"/>
          <p:cNvSpPr/>
          <p:nvPr/>
        </p:nvSpPr>
        <p:spPr>
          <a:xfrm>
            <a:off x="316080" y="1454760"/>
            <a:ext cx="11514240" cy="5232240"/>
          </a:xfrm>
          <a:prstGeom prst="rect">
            <a:avLst/>
          </a:prstGeom>
          <a:noFill/>
          <a:ln>
            <a:noFill/>
          </a:ln>
        </p:spPr>
        <p:style>
          <a:lnRef idx="0"/>
          <a:fillRef idx="0"/>
          <a:effectRef idx="0"/>
          <a:fontRef idx="minor"/>
        </p:style>
        <p:txBody>
          <a:bodyPr lIns="90000" rIns="90000" tIns="45000" bIns="45000">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Trebuchet MS"/>
              </a:rPr>
              <a:t>At-Risk Students R.S. 17:1942 </a:t>
            </a:r>
            <a:endParaRPr b="0" lang="en-US" sz="2800" spc="-1" strike="noStrike">
              <a:latin typeface="Arial"/>
            </a:endParaRPr>
          </a:p>
          <a:p>
            <a:pPr lvl="1" marL="685800" indent="-228240">
              <a:lnSpc>
                <a:spcPct val="100000"/>
              </a:lnSpc>
              <a:spcBef>
                <a:spcPts val="499"/>
              </a:spcBef>
              <a:buClr>
                <a:srgbClr val="000000"/>
              </a:buClr>
              <a:buFont typeface="Wingdings" charset="2"/>
              <a:buChar char=""/>
            </a:pPr>
            <a:r>
              <a:rPr b="0" lang="en-US" sz="1800" spc="-1" strike="noStrike">
                <a:solidFill>
                  <a:srgbClr val="000000"/>
                </a:solidFill>
                <a:latin typeface="Trebuchet MS"/>
              </a:rPr>
              <a:t>is eligible to participate in the federal Free and Reduced Price Lunch program</a:t>
            </a:r>
            <a:endParaRPr b="0" lang="en-US" sz="1800" spc="-1" strike="noStrike">
              <a:latin typeface="Arial"/>
            </a:endParaRPr>
          </a:p>
          <a:p>
            <a:pPr lvl="1" marL="685800" indent="-228240">
              <a:lnSpc>
                <a:spcPct val="100000"/>
              </a:lnSpc>
              <a:spcBef>
                <a:spcPts val="499"/>
              </a:spcBef>
              <a:buClr>
                <a:srgbClr val="000000"/>
              </a:buClr>
              <a:buFont typeface="Wingdings" charset="2"/>
              <a:buChar char=""/>
            </a:pPr>
            <a:r>
              <a:rPr b="0" lang="en-US" sz="1800" spc="-1" strike="noStrike">
                <a:solidFill>
                  <a:srgbClr val="000000"/>
                </a:solidFill>
                <a:latin typeface="Trebuchet MS"/>
              </a:rPr>
              <a:t>is under the age of twenty and has been withdrawn from school prior to graduation for not less than one semester or have failed to achieve the required score on any portion of the examination required for high school graduation</a:t>
            </a:r>
            <a:endParaRPr b="0" lang="en-US" sz="1800" spc="-1" strike="noStrike">
              <a:latin typeface="Arial"/>
            </a:endParaRPr>
          </a:p>
          <a:p>
            <a:pPr lvl="1" marL="685800" indent="-228240">
              <a:lnSpc>
                <a:spcPct val="100000"/>
              </a:lnSpc>
              <a:spcBef>
                <a:spcPts val="499"/>
              </a:spcBef>
              <a:buClr>
                <a:srgbClr val="000000"/>
              </a:buClr>
              <a:buFont typeface="Wingdings" charset="2"/>
              <a:buChar char=""/>
            </a:pPr>
            <a:r>
              <a:rPr b="0" lang="en-US" sz="1800" spc="-1" strike="noStrike">
                <a:solidFill>
                  <a:srgbClr val="000000"/>
                </a:solidFill>
                <a:latin typeface="Trebuchet MS"/>
              </a:rPr>
              <a:t>is in the eighth grade or below and is reading two or more grade levels below grade level</a:t>
            </a:r>
            <a:endParaRPr b="0" lang="en-US" sz="1800" spc="-1" strike="noStrike">
              <a:latin typeface="Arial"/>
            </a:endParaRPr>
          </a:p>
          <a:p>
            <a:pPr lvl="1" marL="685800" indent="-228240">
              <a:lnSpc>
                <a:spcPct val="100000"/>
              </a:lnSpc>
              <a:spcBef>
                <a:spcPts val="499"/>
              </a:spcBef>
              <a:buClr>
                <a:srgbClr val="000000"/>
              </a:buClr>
              <a:buFont typeface="Wingdings" charset="2"/>
              <a:buChar char=""/>
            </a:pPr>
            <a:r>
              <a:rPr b="0" lang="en-US" sz="1800" spc="-1" strike="noStrike">
                <a:solidFill>
                  <a:srgbClr val="000000"/>
                </a:solidFill>
                <a:latin typeface="Trebuchet MS"/>
              </a:rPr>
              <a:t>has been identified as a student with an exceptionality* (not including gifted and talented)</a:t>
            </a:r>
            <a:endParaRPr b="0" lang="en-US" sz="1800" spc="-1" strike="noStrike">
              <a:latin typeface="Arial"/>
            </a:endParaRPr>
          </a:p>
          <a:p>
            <a:pPr lvl="1" marL="685800" indent="-228240">
              <a:lnSpc>
                <a:spcPct val="100000"/>
              </a:lnSpc>
              <a:spcBef>
                <a:spcPts val="499"/>
              </a:spcBef>
              <a:buClr>
                <a:srgbClr val="000000"/>
              </a:buClr>
              <a:buFont typeface="Wingdings" charset="2"/>
              <a:buChar char=""/>
            </a:pPr>
            <a:r>
              <a:rPr b="0" lang="en-US" sz="1800" spc="-1" strike="noStrike">
                <a:solidFill>
                  <a:srgbClr val="000000"/>
                </a:solidFill>
                <a:latin typeface="Trebuchet MS"/>
              </a:rPr>
              <a:t>is the mother or father of a child </a:t>
            </a:r>
            <a:endParaRPr b="0" lang="en-US" sz="1800" spc="-1" strike="noStrike">
              <a:latin typeface="Arial"/>
            </a:endParaRPr>
          </a:p>
          <a:p>
            <a:pPr marL="914400">
              <a:lnSpc>
                <a:spcPct val="100000"/>
              </a:lnSpc>
              <a:spcBef>
                <a:spcPts val="499"/>
              </a:spcBef>
            </a:pPr>
            <a:endParaRPr b="0" lang="en-US" sz="1800" spc="-1" strike="noStrike">
              <a:latin typeface="Arial"/>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Trebuchet MS"/>
              </a:rPr>
              <a:t>FRL (Free and Reduced Lunch)</a:t>
            </a:r>
            <a:endParaRPr b="0" lang="en-US" sz="2800" spc="-1" strike="noStrike">
              <a:latin typeface="Arial"/>
            </a:endParaRPr>
          </a:p>
          <a:p>
            <a:pPr lvl="1" marL="685800" indent="-228240">
              <a:lnSpc>
                <a:spcPct val="100000"/>
              </a:lnSpc>
              <a:spcBef>
                <a:spcPts val="499"/>
              </a:spcBef>
              <a:buClr>
                <a:srgbClr val="000000"/>
              </a:buClr>
              <a:buFont typeface="Wingdings" charset="2"/>
              <a:buChar char=""/>
            </a:pPr>
            <a:r>
              <a:rPr b="0" lang="en-US" sz="1800" spc="-1" strike="noStrike">
                <a:solidFill>
                  <a:srgbClr val="000000"/>
                </a:solidFill>
                <a:latin typeface="Trebuchet MS"/>
              </a:rPr>
              <a:t>R.S.17:3991(B) outlines the requirements for at risk enrollment for state authorized charters (Type 2) on the FRL (free and reduced lunch) and special education populations of the enrollment zone. Because type 2 charter schools have a statewide enrollment zone, the LDE uses the statewide percentage of FRL to establish the target percentage. Currently the FRL percentage is at 67% of public school students, meaning that type 2 charter schools should have an at risk population of at least 67%. </a:t>
            </a:r>
            <a:endParaRPr b="0" lang="en-US" sz="1800" spc="-1" strike="noStrike">
              <a:latin typeface="Arial"/>
            </a:endParaRPr>
          </a:p>
        </p:txBody>
      </p:sp>
      <p:pic>
        <p:nvPicPr>
          <p:cNvPr id="212" name="Picture 3" descr=""/>
          <p:cNvPicPr/>
          <p:nvPr/>
        </p:nvPicPr>
        <p:blipFill>
          <a:blip r:embed="rId1"/>
          <a:stretch/>
        </p:blipFill>
        <p:spPr>
          <a:xfrm>
            <a:off x="150840" y="164880"/>
            <a:ext cx="1301040" cy="1104480"/>
          </a:xfrm>
          <a:prstGeom prst="rect">
            <a:avLst/>
          </a:prstGeom>
          <a:ln>
            <a:noFill/>
          </a:ln>
        </p:spPr>
      </p:pic>
      <p:sp>
        <p:nvSpPr>
          <p:cNvPr id="213" name="TextShape 2"/>
          <p:cNvSpPr txBox="1"/>
          <p:nvPr/>
        </p:nvSpPr>
        <p:spPr>
          <a:xfrm>
            <a:off x="8313120" y="6322320"/>
            <a:ext cx="682920" cy="364680"/>
          </a:xfrm>
          <a:prstGeom prst="rect">
            <a:avLst/>
          </a:prstGeom>
          <a:noFill/>
          <a:ln>
            <a:noFill/>
          </a:ln>
        </p:spPr>
        <p:txBody>
          <a:bodyPr anchor="ctr">
            <a:normAutofit/>
          </a:bodyPr>
          <a:p>
            <a:pPr algn="r">
              <a:lnSpc>
                <a:spcPct val="100000"/>
              </a:lnSpc>
            </a:pPr>
            <a:fld id="{F8C59C39-D254-4F42-9C5E-7E60B1DAB9EB}" type="slidenum">
              <a:rPr b="0" lang="en-US" sz="900" spc="-1" strike="noStrike">
                <a:solidFill>
                  <a:srgbClr val="5fcbef"/>
                </a:solidFill>
                <a:latin typeface="Trebuchet MS"/>
              </a:rPr>
              <a:t>&lt;number&gt;</a:t>
            </a:fld>
            <a:endParaRPr b="0" lang="en-US" sz="900" spc="-1" strike="noStrike">
              <a:latin typeface="Times New Roman"/>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TextShape 1"/>
          <p:cNvSpPr txBox="1"/>
          <p:nvPr/>
        </p:nvSpPr>
        <p:spPr>
          <a:xfrm>
            <a:off x="2992680" y="518040"/>
            <a:ext cx="8596440" cy="1320480"/>
          </a:xfrm>
          <a:prstGeom prst="rect">
            <a:avLst/>
          </a:prstGeom>
          <a:noFill/>
          <a:ln>
            <a:noFill/>
          </a:ln>
        </p:spPr>
        <p:txBody>
          <a:bodyPr>
            <a:normAutofit/>
          </a:bodyPr>
          <a:p>
            <a:pPr algn="r">
              <a:lnSpc>
                <a:spcPct val="100000"/>
              </a:lnSpc>
            </a:pPr>
            <a:r>
              <a:rPr b="0" lang="en-US" sz="3600" spc="-1" strike="noStrike">
                <a:solidFill>
                  <a:srgbClr val="2e83c3"/>
                </a:solidFill>
                <a:latin typeface="Trebuchet MS"/>
              </a:rPr>
              <a:t>Governing Education</a:t>
            </a:r>
            <a:br/>
            <a:r>
              <a:rPr b="0" lang="en-US" sz="2400" spc="-1" strike="noStrike">
                <a:solidFill>
                  <a:srgbClr val="757575"/>
                </a:solidFill>
                <a:latin typeface="Trebuchet MS"/>
              </a:rPr>
              <a:t> The League of Women Voters of US: </a:t>
            </a:r>
            <a:r>
              <a:rPr b="0" i="1" lang="en-US" sz="2400" spc="-1" strike="noStrike">
                <a:solidFill>
                  <a:srgbClr val="757575"/>
                </a:solidFill>
                <a:latin typeface="Trebuchet MS"/>
              </a:rPr>
              <a:t>Impact on Issues</a:t>
            </a:r>
            <a:endParaRPr b="0" lang="en-US" sz="2400" spc="-1" strike="noStrike">
              <a:solidFill>
                <a:srgbClr val="000000"/>
              </a:solidFill>
              <a:latin typeface="Trebuchet MS"/>
            </a:endParaRPr>
          </a:p>
        </p:txBody>
      </p:sp>
      <p:sp>
        <p:nvSpPr>
          <p:cNvPr id="215" name="TextShape 2"/>
          <p:cNvSpPr txBox="1"/>
          <p:nvPr/>
        </p:nvSpPr>
        <p:spPr>
          <a:xfrm>
            <a:off x="307440" y="2172240"/>
            <a:ext cx="11281320" cy="2214360"/>
          </a:xfrm>
          <a:prstGeom prst="rect">
            <a:avLst/>
          </a:prstGeom>
          <a:solidFill>
            <a:srgbClr val="7cb5e0"/>
          </a:solidFill>
          <a:ln>
            <a:noFill/>
          </a:ln>
        </p:spPr>
        <p:txBody>
          <a:bodyPr>
            <a:normAutofit/>
          </a:bodyPr>
          <a:p>
            <a:pPr algn="just">
              <a:lnSpc>
                <a:spcPct val="100000"/>
              </a:lnSpc>
              <a:spcBef>
                <a:spcPts val="1001"/>
              </a:spcBef>
            </a:pPr>
            <a:r>
              <a:rPr b="0" lang="en-US" sz="2400" spc="-1" strike="noStrike">
                <a:solidFill>
                  <a:srgbClr val="000000"/>
                </a:solidFill>
                <a:latin typeface="Trebuchet MS"/>
              </a:rPr>
              <a:t>Promote an open governmental system that is representative, accountable,  and responsive at every level--federal, state, and local. </a:t>
            </a:r>
            <a:endParaRPr b="0" lang="en-US" sz="2400" spc="-1" strike="noStrike">
              <a:solidFill>
                <a:srgbClr val="404040"/>
              </a:solidFill>
              <a:latin typeface="Trebuchet MS"/>
            </a:endParaRPr>
          </a:p>
          <a:p>
            <a:pPr algn="just">
              <a:lnSpc>
                <a:spcPct val="100000"/>
              </a:lnSpc>
              <a:spcBef>
                <a:spcPts val="1001"/>
              </a:spcBef>
            </a:pPr>
            <a:r>
              <a:rPr b="0" lang="en-US" sz="2400" spc="-1" strike="noStrike">
                <a:solidFill>
                  <a:srgbClr val="000000"/>
                </a:solidFill>
                <a:latin typeface="Trebuchet MS"/>
              </a:rPr>
              <a:t>Accountability for the LWVUS is providing adequate government oversight and control of a public service in order to ensure taxpayer dollars are used efficiently and effectively for that service.</a:t>
            </a:r>
            <a:endParaRPr b="0" lang="en-US" sz="2400" spc="-1" strike="noStrike">
              <a:solidFill>
                <a:srgbClr val="404040"/>
              </a:solidFill>
              <a:latin typeface="Trebuchet MS"/>
            </a:endParaRPr>
          </a:p>
          <a:p>
            <a:pPr algn="just">
              <a:lnSpc>
                <a:spcPct val="100000"/>
              </a:lnSpc>
              <a:spcBef>
                <a:spcPts val="1001"/>
              </a:spcBef>
            </a:pPr>
            <a:endParaRPr b="0" lang="en-US" sz="2400" spc="-1" strike="noStrike">
              <a:solidFill>
                <a:srgbClr val="404040"/>
              </a:solidFill>
              <a:latin typeface="Trebuchet MS"/>
            </a:endParaRPr>
          </a:p>
          <a:p>
            <a:pPr algn="just">
              <a:lnSpc>
                <a:spcPct val="100000"/>
              </a:lnSpc>
              <a:spcBef>
                <a:spcPts val="1001"/>
              </a:spcBef>
            </a:pPr>
            <a:endParaRPr b="0" lang="en-US" sz="2400" spc="-1" strike="noStrike">
              <a:solidFill>
                <a:srgbClr val="404040"/>
              </a:solidFill>
              <a:latin typeface="Trebuchet MS"/>
            </a:endParaRPr>
          </a:p>
          <a:p>
            <a:pPr algn="just">
              <a:lnSpc>
                <a:spcPct val="100000"/>
              </a:lnSpc>
              <a:spcBef>
                <a:spcPts val="1001"/>
              </a:spcBef>
            </a:pPr>
            <a:endParaRPr b="0" lang="en-US" sz="2400" spc="-1" strike="noStrike">
              <a:solidFill>
                <a:srgbClr val="404040"/>
              </a:solidFill>
              <a:latin typeface="Trebuchet MS"/>
            </a:endParaRPr>
          </a:p>
          <a:p>
            <a:pPr algn="just">
              <a:lnSpc>
                <a:spcPct val="100000"/>
              </a:lnSpc>
              <a:spcBef>
                <a:spcPts val="1001"/>
              </a:spcBef>
            </a:pPr>
            <a:endParaRPr b="0" lang="en-US" sz="2400" spc="-1" strike="noStrike">
              <a:solidFill>
                <a:srgbClr val="404040"/>
              </a:solidFill>
              <a:latin typeface="Trebuchet MS"/>
            </a:endParaRPr>
          </a:p>
          <a:p>
            <a:pPr algn="just">
              <a:lnSpc>
                <a:spcPct val="100000"/>
              </a:lnSpc>
              <a:spcBef>
                <a:spcPts val="1001"/>
              </a:spcBef>
            </a:pPr>
            <a:endParaRPr b="0" lang="en-US" sz="2400" spc="-1" strike="noStrike">
              <a:solidFill>
                <a:srgbClr val="404040"/>
              </a:solidFill>
              <a:latin typeface="Trebuchet MS"/>
            </a:endParaRPr>
          </a:p>
          <a:p>
            <a:pPr algn="just">
              <a:lnSpc>
                <a:spcPct val="100000"/>
              </a:lnSpc>
              <a:spcBef>
                <a:spcPts val="1001"/>
              </a:spcBef>
            </a:pPr>
            <a:endParaRPr b="0" lang="en-US" sz="2400" spc="-1" strike="noStrike">
              <a:solidFill>
                <a:srgbClr val="404040"/>
              </a:solidFill>
              <a:latin typeface="Trebuchet MS"/>
            </a:endParaRPr>
          </a:p>
          <a:p>
            <a:pPr marL="457200" algn="just">
              <a:spcBef>
                <a:spcPts val="1001"/>
              </a:spcBef>
            </a:pPr>
            <a:endParaRPr b="0" lang="en-US" sz="2400" spc="-1" strike="noStrike">
              <a:solidFill>
                <a:srgbClr val="404040"/>
              </a:solidFill>
              <a:latin typeface="Trebuchet MS"/>
            </a:endParaRPr>
          </a:p>
          <a:p>
            <a:endParaRPr b="0" lang="en-US" sz="2400" spc="-1" strike="noStrike">
              <a:solidFill>
                <a:srgbClr val="404040"/>
              </a:solidFill>
              <a:latin typeface="Trebuchet MS"/>
            </a:endParaRPr>
          </a:p>
          <a:p>
            <a:pPr algn="just">
              <a:lnSpc>
                <a:spcPct val="100000"/>
              </a:lnSpc>
              <a:spcBef>
                <a:spcPts val="1001"/>
              </a:spcBef>
            </a:pPr>
            <a:endParaRPr b="0" lang="en-US" sz="2400" spc="-1" strike="noStrike">
              <a:solidFill>
                <a:srgbClr val="404040"/>
              </a:solidFill>
              <a:latin typeface="Trebuchet MS"/>
            </a:endParaRPr>
          </a:p>
          <a:p>
            <a:pPr algn="just">
              <a:lnSpc>
                <a:spcPct val="100000"/>
              </a:lnSpc>
              <a:spcBef>
                <a:spcPts val="1001"/>
              </a:spcBef>
            </a:pPr>
            <a:endParaRPr b="0" lang="en-US" sz="2400" spc="-1" strike="noStrike">
              <a:solidFill>
                <a:srgbClr val="404040"/>
              </a:solidFill>
              <a:latin typeface="Trebuchet MS"/>
            </a:endParaRPr>
          </a:p>
        </p:txBody>
      </p:sp>
      <p:sp>
        <p:nvSpPr>
          <p:cNvPr id="216" name="TextShape 3"/>
          <p:cNvSpPr txBox="1"/>
          <p:nvPr/>
        </p:nvSpPr>
        <p:spPr>
          <a:xfrm>
            <a:off x="8590680" y="6041520"/>
            <a:ext cx="682920" cy="364680"/>
          </a:xfrm>
          <a:prstGeom prst="rect">
            <a:avLst/>
          </a:prstGeom>
          <a:noFill/>
          <a:ln>
            <a:noFill/>
          </a:ln>
        </p:spPr>
        <p:txBody>
          <a:bodyPr anchor="ctr"/>
          <a:p>
            <a:pPr algn="r">
              <a:lnSpc>
                <a:spcPct val="100000"/>
              </a:lnSpc>
            </a:pPr>
            <a:fld id="{5A649DA8-1BF2-4602-8A7A-935772157C35}" type="slidenum">
              <a:rPr b="0" lang="en-US" sz="900" spc="-1" strike="noStrike">
                <a:solidFill>
                  <a:srgbClr val="5fcbef"/>
                </a:solidFill>
                <a:latin typeface="Trebuchet MS"/>
              </a:rPr>
              <a:t>&lt;number&gt;</a:t>
            </a:fld>
            <a:endParaRPr b="0" lang="en-US" sz="900" spc="-1" strike="noStrike">
              <a:latin typeface="Times New Roman"/>
            </a:endParaRPr>
          </a:p>
        </p:txBody>
      </p:sp>
      <p:pic>
        <p:nvPicPr>
          <p:cNvPr id="217" name="Picture 2" descr=""/>
          <p:cNvPicPr/>
          <p:nvPr/>
        </p:nvPicPr>
        <p:blipFill>
          <a:blip r:embed="rId1"/>
          <a:stretch/>
        </p:blipFill>
        <p:spPr>
          <a:xfrm>
            <a:off x="207000" y="166680"/>
            <a:ext cx="1298160" cy="110304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TextShape 1"/>
          <p:cNvSpPr txBox="1"/>
          <p:nvPr/>
        </p:nvSpPr>
        <p:spPr>
          <a:xfrm>
            <a:off x="2920680" y="542880"/>
            <a:ext cx="8596440" cy="1320480"/>
          </a:xfrm>
          <a:prstGeom prst="rect">
            <a:avLst/>
          </a:prstGeom>
          <a:noFill/>
          <a:ln>
            <a:noFill/>
          </a:ln>
        </p:spPr>
        <p:txBody>
          <a:bodyPr>
            <a:normAutofit/>
          </a:bodyPr>
          <a:p>
            <a:pPr algn="r">
              <a:lnSpc>
                <a:spcPct val="100000"/>
              </a:lnSpc>
            </a:pPr>
            <a:r>
              <a:rPr b="0" lang="en-US" sz="3600" spc="-1" strike="noStrike">
                <a:solidFill>
                  <a:srgbClr val="2e83c3"/>
                </a:solidFill>
                <a:latin typeface="Trebuchet MS"/>
              </a:rPr>
              <a:t>Governing Education</a:t>
            </a:r>
            <a:br/>
            <a:r>
              <a:rPr b="0" lang="en-US" sz="2400" spc="-1" strike="noStrike">
                <a:solidFill>
                  <a:srgbClr val="757575"/>
                </a:solidFill>
                <a:latin typeface="Trebuchet MS"/>
              </a:rPr>
              <a:t> The League of Women Voters of US: </a:t>
            </a:r>
            <a:r>
              <a:rPr b="0" i="1" lang="en-US" sz="2400" spc="-1" strike="noStrike">
                <a:solidFill>
                  <a:srgbClr val="757575"/>
                </a:solidFill>
                <a:latin typeface="Trebuchet MS"/>
              </a:rPr>
              <a:t>Impact on Issues</a:t>
            </a:r>
            <a:endParaRPr b="0" lang="en-US" sz="2400" spc="-1" strike="noStrike">
              <a:solidFill>
                <a:srgbClr val="000000"/>
              </a:solidFill>
              <a:latin typeface="Trebuchet MS"/>
            </a:endParaRPr>
          </a:p>
        </p:txBody>
      </p:sp>
      <p:sp>
        <p:nvSpPr>
          <p:cNvPr id="219" name="TextShape 2"/>
          <p:cNvSpPr txBox="1"/>
          <p:nvPr/>
        </p:nvSpPr>
        <p:spPr>
          <a:xfrm>
            <a:off x="8590680" y="6041520"/>
            <a:ext cx="682920" cy="364680"/>
          </a:xfrm>
          <a:prstGeom prst="rect">
            <a:avLst/>
          </a:prstGeom>
          <a:noFill/>
          <a:ln>
            <a:noFill/>
          </a:ln>
        </p:spPr>
        <p:txBody>
          <a:bodyPr anchor="ctr"/>
          <a:p>
            <a:pPr algn="r">
              <a:lnSpc>
                <a:spcPct val="100000"/>
              </a:lnSpc>
            </a:pPr>
            <a:fld id="{EB0F7CAB-5890-4D7D-82ED-ACAC0EBCF44D}"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220" name="CustomShape 3"/>
          <p:cNvSpPr/>
          <p:nvPr/>
        </p:nvSpPr>
        <p:spPr>
          <a:xfrm>
            <a:off x="649080" y="2026080"/>
            <a:ext cx="10867680" cy="2711520"/>
          </a:xfrm>
          <a:prstGeom prst="rect">
            <a:avLst/>
          </a:prstGeom>
          <a:solidFill>
            <a:schemeClr val="accent2">
              <a:lumMod val="60000"/>
              <a:lumOff val="40000"/>
            </a:schemeClr>
          </a:solidFill>
          <a:ln>
            <a:noFill/>
          </a:ln>
        </p:spPr>
        <p:style>
          <a:lnRef idx="0"/>
          <a:fillRef idx="0"/>
          <a:effectRef idx="0"/>
          <a:fontRef idx="minor"/>
        </p:style>
        <p:txBody>
          <a:bodyPr lIns="90000" rIns="90000" tIns="45000" bIns="45000"/>
          <a:p>
            <a:pPr>
              <a:lnSpc>
                <a:spcPct val="100000"/>
              </a:lnSpc>
            </a:pPr>
            <a:r>
              <a:rPr b="0" lang="en-US" sz="2400" spc="-1" strike="noStrike">
                <a:solidFill>
                  <a:srgbClr val="000000"/>
                </a:solidFill>
                <a:latin typeface="Trebuchet MS"/>
              </a:rPr>
              <a:t>Democratic government depends upon informed and active participation in government and requires the public’s right to know. </a:t>
            </a:r>
            <a:endParaRPr b="0" lang="en-US" sz="2400" spc="-1" strike="noStrike">
              <a:latin typeface="Arial"/>
            </a:endParaRPr>
          </a:p>
          <a:p>
            <a:pPr>
              <a:lnSpc>
                <a:spcPct val="100000"/>
              </a:lnSpc>
            </a:pPr>
            <a:endParaRPr b="0" lang="en-US" sz="2400" spc="-1" strike="noStrike">
              <a:latin typeface="Arial"/>
            </a:endParaRPr>
          </a:p>
          <a:p>
            <a:pPr marL="457200" indent="-456840">
              <a:lnSpc>
                <a:spcPct val="100000"/>
              </a:lnSpc>
              <a:buClr>
                <a:srgbClr val="000000"/>
              </a:buClr>
              <a:buFont typeface="Arial"/>
              <a:buChar char="•"/>
            </a:pPr>
            <a:r>
              <a:rPr b="0" lang="en-US" sz="2400" spc="-1" strike="noStrike">
                <a:solidFill>
                  <a:srgbClr val="000000"/>
                </a:solidFill>
                <a:latin typeface="Trebuchet MS"/>
              </a:rPr>
              <a:t>Transparency as required in open meetings laws and public records law;</a:t>
            </a:r>
            <a:endParaRPr b="0" lang="en-US" sz="2400" spc="-1" strike="noStrike">
              <a:latin typeface="Arial"/>
            </a:endParaRPr>
          </a:p>
          <a:p>
            <a:pPr>
              <a:lnSpc>
                <a:spcPct val="100000"/>
              </a:lnSpc>
            </a:pPr>
            <a:endParaRPr b="0" lang="en-US" sz="2400" spc="-1" strike="noStrike">
              <a:latin typeface="Arial"/>
            </a:endParaRPr>
          </a:p>
          <a:p>
            <a:pPr marL="457200" indent="-456840">
              <a:lnSpc>
                <a:spcPct val="100000"/>
              </a:lnSpc>
              <a:buClr>
                <a:srgbClr val="000000"/>
              </a:buClr>
              <a:buFont typeface="Arial"/>
              <a:buChar char="•"/>
            </a:pPr>
            <a:r>
              <a:rPr b="0" lang="en-US" sz="2400" spc="-1" strike="noStrike">
                <a:solidFill>
                  <a:srgbClr val="000000"/>
                </a:solidFill>
                <a:latin typeface="Trebuchet MS"/>
              </a:rPr>
              <a:t>Access to and participation in all meetings of any governmental body.</a:t>
            </a:r>
            <a:endParaRPr b="0" lang="en-US" sz="2400" spc="-1" strike="noStrike">
              <a:latin typeface="Arial"/>
            </a:endParaRPr>
          </a:p>
          <a:p>
            <a:pPr>
              <a:lnSpc>
                <a:spcPct val="100000"/>
              </a:lnSpc>
            </a:pPr>
            <a:endParaRPr b="0" lang="en-US" sz="2400" spc="-1" strike="noStrike">
              <a:latin typeface="Arial"/>
            </a:endParaRPr>
          </a:p>
        </p:txBody>
      </p:sp>
      <p:pic>
        <p:nvPicPr>
          <p:cNvPr id="221" name="Picture 6" descr=""/>
          <p:cNvPicPr/>
          <p:nvPr/>
        </p:nvPicPr>
        <p:blipFill>
          <a:blip r:embed="rId1"/>
          <a:stretch/>
        </p:blipFill>
        <p:spPr>
          <a:xfrm>
            <a:off x="299520" y="289440"/>
            <a:ext cx="1298160" cy="110304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TextShape 1"/>
          <p:cNvSpPr txBox="1"/>
          <p:nvPr/>
        </p:nvSpPr>
        <p:spPr>
          <a:xfrm>
            <a:off x="2629440" y="547920"/>
            <a:ext cx="8743680" cy="1320480"/>
          </a:xfrm>
          <a:prstGeom prst="rect">
            <a:avLst/>
          </a:prstGeom>
          <a:noFill/>
          <a:ln>
            <a:noFill/>
          </a:ln>
        </p:spPr>
        <p:txBody>
          <a:bodyPr/>
          <a:p>
            <a:pPr algn="r">
              <a:lnSpc>
                <a:spcPct val="100000"/>
              </a:lnSpc>
            </a:pPr>
            <a:r>
              <a:rPr b="0" lang="en-US" sz="3600" spc="-1" strike="noStrike">
                <a:solidFill>
                  <a:srgbClr val="2e83c3"/>
                </a:solidFill>
                <a:latin typeface="Trebuchet MS"/>
              </a:rPr>
              <a:t>Governing Education</a:t>
            </a:r>
            <a:br/>
            <a:r>
              <a:rPr b="0" lang="en-US" sz="2400" spc="-1" strike="noStrike">
                <a:solidFill>
                  <a:srgbClr val="757575"/>
                </a:solidFill>
                <a:latin typeface="Trebuchet MS"/>
              </a:rPr>
              <a:t> The League of Women Voters of US: </a:t>
            </a:r>
            <a:r>
              <a:rPr b="0" i="1" lang="en-US" sz="2400" spc="-1" strike="noStrike">
                <a:solidFill>
                  <a:srgbClr val="757575"/>
                </a:solidFill>
                <a:latin typeface="Trebuchet MS"/>
              </a:rPr>
              <a:t>Impact on Issues</a:t>
            </a:r>
            <a:endParaRPr b="0" lang="en-US" sz="2400" spc="-1" strike="noStrike">
              <a:solidFill>
                <a:srgbClr val="000000"/>
              </a:solidFill>
              <a:latin typeface="Trebuchet MS"/>
            </a:endParaRPr>
          </a:p>
        </p:txBody>
      </p:sp>
      <p:sp>
        <p:nvSpPr>
          <p:cNvPr id="223" name="TextShape 2"/>
          <p:cNvSpPr txBox="1"/>
          <p:nvPr/>
        </p:nvSpPr>
        <p:spPr>
          <a:xfrm>
            <a:off x="677160" y="2160720"/>
            <a:ext cx="10695960" cy="2688480"/>
          </a:xfrm>
          <a:prstGeom prst="rect">
            <a:avLst/>
          </a:prstGeom>
          <a:solidFill>
            <a:srgbClr val="7cb5e0"/>
          </a:solidFill>
          <a:ln>
            <a:noFill/>
          </a:ln>
        </p:spPr>
        <p:txBody>
          <a:bodyPr>
            <a:normAutofit/>
          </a:bodyPr>
          <a:p>
            <a:pPr marL="343080" indent="-342720">
              <a:lnSpc>
                <a:spcPct val="100000"/>
              </a:lnSpc>
              <a:spcBef>
                <a:spcPts val="1001"/>
              </a:spcBef>
              <a:buClr>
                <a:srgbClr val="000000"/>
              </a:buClr>
              <a:buSzPct val="80000"/>
              <a:buFont typeface="Arial"/>
              <a:buChar char="•"/>
            </a:pPr>
            <a:r>
              <a:rPr b="0" lang="en-US" sz="2400" spc="-1" strike="noStrike">
                <a:solidFill>
                  <a:srgbClr val="000000"/>
                </a:solidFill>
                <a:latin typeface="Trebuchet MS"/>
              </a:rPr>
              <a:t>Equality of Opportunity for Education</a:t>
            </a:r>
            <a:endParaRPr b="0" lang="en-US" sz="2400" spc="-1" strike="noStrike">
              <a:solidFill>
                <a:srgbClr val="404040"/>
              </a:solidFill>
              <a:latin typeface="Trebuchet MS"/>
            </a:endParaRPr>
          </a:p>
          <a:p>
            <a:pPr>
              <a:lnSpc>
                <a:spcPct val="100000"/>
              </a:lnSpc>
              <a:spcBef>
                <a:spcPts val="1001"/>
              </a:spcBef>
            </a:pPr>
            <a:endParaRPr b="0" lang="en-US" sz="2400" spc="-1" strike="noStrike">
              <a:solidFill>
                <a:srgbClr val="404040"/>
              </a:solidFill>
              <a:latin typeface="Trebuchet MS"/>
            </a:endParaRPr>
          </a:p>
          <a:p>
            <a:pPr marL="343080" indent="-342720">
              <a:lnSpc>
                <a:spcPct val="100000"/>
              </a:lnSpc>
              <a:spcBef>
                <a:spcPts val="1001"/>
              </a:spcBef>
              <a:buClr>
                <a:srgbClr val="000000"/>
              </a:buClr>
              <a:buSzPct val="80000"/>
              <a:buFont typeface="Arial"/>
              <a:buChar char="•"/>
            </a:pPr>
            <a:r>
              <a:rPr b="0" lang="en-US" sz="2400" spc="-1" strike="noStrike">
                <a:solidFill>
                  <a:srgbClr val="000000"/>
                </a:solidFill>
                <a:latin typeface="Trebuchet MS"/>
              </a:rPr>
              <a:t>Privatization of services fundamental to the governance of a democratic society should not be privatized in their entirety, including public education. </a:t>
            </a:r>
            <a:endParaRPr b="0" lang="en-US" sz="2400" spc="-1" strike="noStrike">
              <a:solidFill>
                <a:srgbClr val="404040"/>
              </a:solidFill>
              <a:latin typeface="Trebuchet MS"/>
            </a:endParaRPr>
          </a:p>
        </p:txBody>
      </p:sp>
      <p:sp>
        <p:nvSpPr>
          <p:cNvPr id="224" name="TextShape 3"/>
          <p:cNvSpPr txBox="1"/>
          <p:nvPr/>
        </p:nvSpPr>
        <p:spPr>
          <a:xfrm>
            <a:off x="8590680" y="6041520"/>
            <a:ext cx="682920" cy="364680"/>
          </a:xfrm>
          <a:prstGeom prst="rect">
            <a:avLst/>
          </a:prstGeom>
          <a:noFill/>
          <a:ln>
            <a:noFill/>
          </a:ln>
        </p:spPr>
        <p:txBody>
          <a:bodyPr anchor="ctr"/>
          <a:p>
            <a:pPr algn="r">
              <a:lnSpc>
                <a:spcPct val="100000"/>
              </a:lnSpc>
            </a:pPr>
            <a:fld id="{1CB45871-7F46-41DD-BE57-6F17E936EEB8}" type="slidenum">
              <a:rPr b="0" lang="en-US" sz="900" spc="-1" strike="noStrike">
                <a:solidFill>
                  <a:srgbClr val="5fcbef"/>
                </a:solidFill>
                <a:latin typeface="Trebuchet MS"/>
              </a:rPr>
              <a:t>&lt;number&gt;</a:t>
            </a:fld>
            <a:endParaRPr b="0" lang="en-US" sz="900" spc="-1" strike="noStrike">
              <a:latin typeface="Times New Roman"/>
            </a:endParaRPr>
          </a:p>
        </p:txBody>
      </p:sp>
      <p:pic>
        <p:nvPicPr>
          <p:cNvPr id="225" name="Picture 4" descr=""/>
          <p:cNvPicPr/>
          <p:nvPr/>
        </p:nvPicPr>
        <p:blipFill>
          <a:blip r:embed="rId1"/>
          <a:stretch/>
        </p:blipFill>
        <p:spPr>
          <a:xfrm>
            <a:off x="258120" y="266040"/>
            <a:ext cx="1298160" cy="110916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TextShape 1"/>
          <p:cNvSpPr txBox="1"/>
          <p:nvPr/>
        </p:nvSpPr>
        <p:spPr>
          <a:xfrm>
            <a:off x="4623480" y="617040"/>
            <a:ext cx="6462000" cy="1006920"/>
          </a:xfrm>
          <a:prstGeom prst="rect">
            <a:avLst/>
          </a:prstGeom>
          <a:noFill/>
          <a:ln>
            <a:noFill/>
          </a:ln>
        </p:spPr>
        <p:txBody>
          <a:bodyPr>
            <a:normAutofit/>
          </a:bodyPr>
          <a:p>
            <a:pPr algn="r">
              <a:lnSpc>
                <a:spcPct val="100000"/>
              </a:lnSpc>
            </a:pPr>
            <a:r>
              <a:rPr b="0" lang="en-US" sz="3600" spc="-1" strike="noStrike">
                <a:solidFill>
                  <a:srgbClr val="2e83c3"/>
                </a:solidFill>
                <a:latin typeface="Trebuchet MS"/>
              </a:rPr>
              <a:t>Governing Charter Schools</a:t>
            </a:r>
            <a:br/>
            <a:r>
              <a:rPr b="0" i="1" lang="en-US" sz="2400" spc="-1" strike="noStrike">
                <a:solidFill>
                  <a:srgbClr val="757575"/>
                </a:solidFill>
                <a:latin typeface="Trebuchet MS"/>
              </a:rPr>
              <a:t>Outlining the Issues</a:t>
            </a:r>
            <a:endParaRPr b="0" lang="en-US" sz="2400" spc="-1" strike="noStrike">
              <a:solidFill>
                <a:srgbClr val="000000"/>
              </a:solidFill>
              <a:latin typeface="Trebuchet MS"/>
            </a:endParaRPr>
          </a:p>
        </p:txBody>
      </p:sp>
      <p:sp>
        <p:nvSpPr>
          <p:cNvPr id="227" name="TextShape 2"/>
          <p:cNvSpPr txBox="1"/>
          <p:nvPr/>
        </p:nvSpPr>
        <p:spPr>
          <a:xfrm>
            <a:off x="784440" y="2061360"/>
            <a:ext cx="10301040" cy="3979800"/>
          </a:xfrm>
          <a:prstGeom prst="rect">
            <a:avLst/>
          </a:prstGeom>
          <a:noFill/>
          <a:ln>
            <a:noFill/>
          </a:ln>
        </p:spPr>
        <p:txBody>
          <a:bodyPr>
            <a:normAutofit/>
          </a:bodyPr>
          <a:p>
            <a:pPr>
              <a:lnSpc>
                <a:spcPct val="100000"/>
              </a:lnSpc>
              <a:spcBef>
                <a:spcPts val="1001"/>
              </a:spcBef>
            </a:pPr>
            <a:r>
              <a:rPr b="0" lang="en-US" sz="3600" spc="-1" strike="noStrike">
                <a:solidFill>
                  <a:srgbClr val="404040"/>
                </a:solidFill>
                <a:latin typeface="Trebuchet MS"/>
              </a:rPr>
              <a:t>Authorization</a:t>
            </a:r>
            <a:endParaRPr b="0" lang="en-US" sz="3600" spc="-1" strike="noStrike">
              <a:solidFill>
                <a:srgbClr val="404040"/>
              </a:solidFill>
              <a:latin typeface="Trebuchet MS"/>
            </a:endParaRPr>
          </a:p>
          <a:p>
            <a:pPr>
              <a:lnSpc>
                <a:spcPct val="100000"/>
              </a:lnSpc>
              <a:spcBef>
                <a:spcPts val="1001"/>
              </a:spcBef>
            </a:pPr>
            <a:endParaRPr b="0" lang="en-US" sz="3600" spc="-1" strike="noStrike">
              <a:solidFill>
                <a:srgbClr val="404040"/>
              </a:solidFill>
              <a:latin typeface="Trebuchet MS"/>
            </a:endParaRPr>
          </a:p>
          <a:p>
            <a:pPr marL="343080" indent="-342720">
              <a:lnSpc>
                <a:spcPct val="100000"/>
              </a:lnSpc>
              <a:spcBef>
                <a:spcPts val="1001"/>
              </a:spcBef>
              <a:buClr>
                <a:srgbClr val="5fcbef"/>
              </a:buClr>
              <a:buSzPct val="80000"/>
              <a:buFont typeface="Wingdings" charset="2"/>
              <a:buChar char=""/>
            </a:pPr>
            <a:r>
              <a:rPr b="0" lang="en-US" sz="2000" spc="-1" strike="noStrike">
                <a:solidFill>
                  <a:srgbClr val="404040"/>
                </a:solidFill>
                <a:latin typeface="Trebuchet MS"/>
              </a:rPr>
              <a:t>There is no cap on the number of Type 2 charter schools BESE may authorize in a school district. BESE may vote to reverse a local school board’s decision not to approve a charter operator’s  application for a Type 1 charter.</a:t>
            </a:r>
            <a:endParaRPr b="0" lang="en-US" sz="2000" spc="-1" strike="noStrike">
              <a:solidFill>
                <a:srgbClr val="404040"/>
              </a:solidFill>
              <a:latin typeface="Trebuchet MS"/>
            </a:endParaRPr>
          </a:p>
          <a:p>
            <a:pPr marL="343080" indent="-342720">
              <a:lnSpc>
                <a:spcPct val="100000"/>
              </a:lnSpc>
              <a:spcBef>
                <a:spcPts val="1001"/>
              </a:spcBef>
              <a:buClr>
                <a:srgbClr val="5fcbef"/>
              </a:buClr>
              <a:buSzPct val="80000"/>
              <a:buFont typeface="Wingdings" charset="2"/>
              <a:buChar char=""/>
            </a:pPr>
            <a:r>
              <a:rPr b="0" lang="en-US" sz="2000" spc="-1" strike="noStrike">
                <a:solidFill>
                  <a:srgbClr val="404040"/>
                </a:solidFill>
                <a:latin typeface="Trebuchet MS"/>
              </a:rPr>
              <a:t>BESE may also approve a  charter operators’ contract that allows an operator to  establish several charter schools in the same local school district, if the operator’s other charter schools meet BESE’s requirements. (BESE Bulletin 126, Section 518]</a:t>
            </a:r>
            <a:endParaRPr b="0" lang="en-US" sz="2000" spc="-1" strike="noStrike">
              <a:solidFill>
                <a:srgbClr val="404040"/>
              </a:solidFill>
              <a:latin typeface="Trebuchet MS"/>
            </a:endParaRPr>
          </a:p>
          <a:p>
            <a:pPr marL="343080" indent="-342720">
              <a:lnSpc>
                <a:spcPct val="100000"/>
              </a:lnSpc>
              <a:spcBef>
                <a:spcPts val="1001"/>
              </a:spcBef>
              <a:buClr>
                <a:srgbClr val="5fcbef"/>
              </a:buClr>
              <a:buSzPct val="80000"/>
              <a:buFont typeface="Wingdings" charset="2"/>
              <a:buChar char=""/>
            </a:pPr>
            <a:r>
              <a:rPr b="0" lang="en-US" sz="2000" spc="-1" strike="noStrike">
                <a:solidFill>
                  <a:srgbClr val="404040"/>
                </a:solidFill>
                <a:latin typeface="Trebuchet MS"/>
              </a:rPr>
              <a:t>When Type 2 charter schools open, state dollars including an amount equal to the local tax contribution for public school students via the MFP (Minimum Foundation Program) follow the student from the district school to the charter school.</a:t>
            </a:r>
            <a:endParaRPr b="0" lang="en-US" sz="2000" spc="-1" strike="noStrike">
              <a:solidFill>
                <a:srgbClr val="404040"/>
              </a:solidFill>
              <a:latin typeface="Trebuchet MS"/>
            </a:endParaRPr>
          </a:p>
        </p:txBody>
      </p:sp>
      <p:sp>
        <p:nvSpPr>
          <p:cNvPr id="228" name="TextShape 3"/>
          <p:cNvSpPr txBox="1"/>
          <p:nvPr/>
        </p:nvSpPr>
        <p:spPr>
          <a:xfrm>
            <a:off x="8590680" y="6041520"/>
            <a:ext cx="682920" cy="364680"/>
          </a:xfrm>
          <a:prstGeom prst="rect">
            <a:avLst/>
          </a:prstGeom>
          <a:noFill/>
          <a:ln>
            <a:noFill/>
          </a:ln>
        </p:spPr>
        <p:txBody>
          <a:bodyPr anchor="ctr"/>
          <a:p>
            <a:pPr algn="r">
              <a:lnSpc>
                <a:spcPct val="100000"/>
              </a:lnSpc>
            </a:pPr>
            <a:fld id="{B59F381F-0ADF-4FBF-970D-FA60EEF6BA69}" type="slidenum">
              <a:rPr b="0" lang="en-US" sz="900" spc="-1" strike="noStrike">
                <a:solidFill>
                  <a:srgbClr val="5fcbef"/>
                </a:solidFill>
                <a:latin typeface="Trebuchet MS"/>
              </a:rPr>
              <a:t>&lt;number&gt;</a:t>
            </a:fld>
            <a:endParaRPr b="0" lang="en-US" sz="900" spc="-1" strike="noStrike">
              <a:latin typeface="Times New Roman"/>
            </a:endParaRPr>
          </a:p>
        </p:txBody>
      </p:sp>
      <p:pic>
        <p:nvPicPr>
          <p:cNvPr id="229" name="Picture 4" descr=""/>
          <p:cNvPicPr/>
          <p:nvPr/>
        </p:nvPicPr>
        <p:blipFill>
          <a:blip r:embed="rId1"/>
          <a:stretch/>
        </p:blipFill>
        <p:spPr>
          <a:xfrm>
            <a:off x="268560" y="295560"/>
            <a:ext cx="1298160" cy="1109160"/>
          </a:xfrm>
          <a:prstGeom prst="rect">
            <a:avLst/>
          </a:prstGeom>
          <a:ln>
            <a:noFill/>
          </a:ln>
        </p:spPr>
      </p:pic>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TextShape 1"/>
          <p:cNvSpPr txBox="1"/>
          <p:nvPr/>
        </p:nvSpPr>
        <p:spPr>
          <a:xfrm>
            <a:off x="544680" y="2019600"/>
            <a:ext cx="11208600" cy="3880440"/>
          </a:xfrm>
          <a:prstGeom prst="rect">
            <a:avLst/>
          </a:prstGeom>
          <a:noFill/>
          <a:ln>
            <a:noFill/>
          </a:ln>
        </p:spPr>
        <p:txBody>
          <a:bodyPr>
            <a:normAutofit/>
          </a:bodyPr>
          <a:p>
            <a:pPr>
              <a:lnSpc>
                <a:spcPct val="100000"/>
              </a:lnSpc>
              <a:spcBef>
                <a:spcPts val="1001"/>
              </a:spcBef>
            </a:pPr>
            <a:r>
              <a:rPr b="0" lang="en-US" sz="3600" spc="-1" strike="noStrike">
                <a:solidFill>
                  <a:srgbClr val="404040"/>
                </a:solidFill>
                <a:latin typeface="Trebuchet MS"/>
              </a:rPr>
              <a:t>Local Oversight</a:t>
            </a:r>
            <a:endParaRPr b="0" lang="en-US" sz="3600" spc="-1" strike="noStrike">
              <a:solidFill>
                <a:srgbClr val="404040"/>
              </a:solidFill>
              <a:latin typeface="Trebuchet MS"/>
            </a:endParaRPr>
          </a:p>
          <a:p>
            <a:pPr marL="343080" indent="-342720">
              <a:lnSpc>
                <a:spcPct val="100000"/>
              </a:lnSpc>
              <a:spcBef>
                <a:spcPts val="1001"/>
              </a:spcBef>
              <a:buClr>
                <a:srgbClr val="5fcbef"/>
              </a:buClr>
              <a:buSzPct val="80000"/>
              <a:buFont typeface="Wingdings" charset="2"/>
              <a:buChar char=""/>
            </a:pPr>
            <a:r>
              <a:rPr b="0" lang="en-US" sz="2000" spc="-1" strike="noStrike">
                <a:solidFill>
                  <a:srgbClr val="404040"/>
                </a:solidFill>
                <a:latin typeface="Trebuchet MS"/>
              </a:rPr>
              <a:t>A charter school’s board members are either the same members of the board of the non-profit charter corporation, the operator, that is chosen by BESE to govern the charter school, or else the members are chosen directly by that board. Local voters do not vote on a board nor can they recall members of a board of a charter school. Types 1, 3 and 3B charter schools are authorized by a local school board and therefore, have some oversight by local voters.   </a:t>
            </a:r>
            <a:endParaRPr b="0" lang="en-US" sz="2000" spc="-1" strike="noStrike">
              <a:solidFill>
                <a:srgbClr val="404040"/>
              </a:solidFill>
              <a:latin typeface="Trebuchet MS"/>
            </a:endParaRPr>
          </a:p>
          <a:p>
            <a:pPr marL="343080" indent="-342720">
              <a:lnSpc>
                <a:spcPct val="100000"/>
              </a:lnSpc>
              <a:spcBef>
                <a:spcPts val="1800"/>
              </a:spcBef>
              <a:buClr>
                <a:srgbClr val="5fcbef"/>
              </a:buClr>
              <a:buSzPct val="80000"/>
              <a:buFont typeface="Wingdings" charset="2"/>
              <a:buChar char=""/>
            </a:pPr>
            <a:r>
              <a:rPr b="0" lang="en-US" sz="2000" spc="-1" strike="noStrike">
                <a:solidFill>
                  <a:srgbClr val="404040"/>
                </a:solidFill>
                <a:latin typeface="Trebuchet MS"/>
              </a:rPr>
              <a:t>BESE is the body of appeal for parents to be heard for Type 2 charter school students after first seeking redress from the charter school board. BESE meets in Baton Rouge during weekday work hours, making it difficult for family members to attend to pursue grievances.</a:t>
            </a:r>
            <a:endParaRPr b="0" lang="en-US" sz="2000" spc="-1" strike="noStrike">
              <a:solidFill>
                <a:srgbClr val="404040"/>
              </a:solidFill>
              <a:latin typeface="Trebuchet MS"/>
            </a:endParaRPr>
          </a:p>
          <a:p>
            <a:pPr>
              <a:lnSpc>
                <a:spcPct val="100000"/>
              </a:lnSpc>
              <a:spcBef>
                <a:spcPts val="1001"/>
              </a:spcBef>
            </a:pPr>
            <a:endParaRPr b="0" lang="en-US" sz="2000" spc="-1" strike="noStrike">
              <a:solidFill>
                <a:srgbClr val="404040"/>
              </a:solidFill>
              <a:latin typeface="Trebuchet MS"/>
            </a:endParaRPr>
          </a:p>
        </p:txBody>
      </p:sp>
      <p:sp>
        <p:nvSpPr>
          <p:cNvPr id="231" name="TextShape 2"/>
          <p:cNvSpPr txBox="1"/>
          <p:nvPr/>
        </p:nvSpPr>
        <p:spPr>
          <a:xfrm>
            <a:off x="8590680" y="6041520"/>
            <a:ext cx="682920" cy="364680"/>
          </a:xfrm>
          <a:prstGeom prst="rect">
            <a:avLst/>
          </a:prstGeom>
          <a:noFill/>
          <a:ln>
            <a:noFill/>
          </a:ln>
        </p:spPr>
        <p:txBody>
          <a:bodyPr anchor="ctr"/>
          <a:p>
            <a:pPr algn="r">
              <a:lnSpc>
                <a:spcPct val="100000"/>
              </a:lnSpc>
            </a:pPr>
            <a:fld id="{41724354-4AE1-4860-948F-8FDB3AF8DE3C}" type="slidenum">
              <a:rPr b="0" lang="en-US" sz="900" spc="-1" strike="noStrike">
                <a:solidFill>
                  <a:srgbClr val="5fcbef"/>
                </a:solidFill>
                <a:latin typeface="Trebuchet MS"/>
              </a:rPr>
              <a:t>&lt;number&gt;</a:t>
            </a:fld>
            <a:endParaRPr b="0" lang="en-US" sz="900" spc="-1" strike="noStrike">
              <a:latin typeface="Times New Roman"/>
            </a:endParaRPr>
          </a:p>
        </p:txBody>
      </p:sp>
      <p:pic>
        <p:nvPicPr>
          <p:cNvPr id="232" name="Picture 2" descr=""/>
          <p:cNvPicPr/>
          <p:nvPr/>
        </p:nvPicPr>
        <p:blipFill>
          <a:blip r:embed="rId1"/>
          <a:stretch/>
        </p:blipFill>
        <p:spPr>
          <a:xfrm>
            <a:off x="4496400" y="522000"/>
            <a:ext cx="6651000" cy="1231200"/>
          </a:xfrm>
          <a:prstGeom prst="rect">
            <a:avLst/>
          </a:prstGeom>
          <a:ln>
            <a:noFill/>
          </a:ln>
        </p:spPr>
      </p:pic>
      <p:pic>
        <p:nvPicPr>
          <p:cNvPr id="233" name="Picture 6" descr=""/>
          <p:cNvPicPr/>
          <p:nvPr/>
        </p:nvPicPr>
        <p:blipFill>
          <a:blip r:embed="rId2"/>
          <a:stretch/>
        </p:blipFill>
        <p:spPr>
          <a:xfrm>
            <a:off x="227520" y="222120"/>
            <a:ext cx="1298160" cy="1109160"/>
          </a:xfrm>
          <a:prstGeom prst="rect">
            <a:avLst/>
          </a:prstGeom>
          <a:ln>
            <a:noFill/>
          </a:ln>
        </p:spPr>
      </p:pic>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TextShape 1"/>
          <p:cNvSpPr txBox="1"/>
          <p:nvPr/>
        </p:nvSpPr>
        <p:spPr>
          <a:xfrm>
            <a:off x="677160" y="2160720"/>
            <a:ext cx="10469880" cy="3880440"/>
          </a:xfrm>
          <a:prstGeom prst="rect">
            <a:avLst/>
          </a:prstGeom>
          <a:noFill/>
          <a:ln>
            <a:noFill/>
          </a:ln>
        </p:spPr>
        <p:txBody>
          <a:bodyPr>
            <a:normAutofit/>
          </a:bodyPr>
          <a:p>
            <a:pPr>
              <a:lnSpc>
                <a:spcPct val="100000"/>
              </a:lnSpc>
              <a:spcBef>
                <a:spcPts val="1001"/>
              </a:spcBef>
            </a:pPr>
            <a:r>
              <a:rPr b="0" lang="en-US" sz="4200" spc="-1" strike="noStrike">
                <a:solidFill>
                  <a:srgbClr val="404040"/>
                </a:solidFill>
                <a:latin typeface="Trebuchet MS"/>
              </a:rPr>
              <a:t>Local Oversight (continued)</a:t>
            </a:r>
            <a:endParaRPr b="0" lang="en-US" sz="4200" spc="-1" strike="noStrike">
              <a:solidFill>
                <a:srgbClr val="404040"/>
              </a:solidFill>
              <a:latin typeface="Trebuchet MS"/>
            </a:endParaRPr>
          </a:p>
          <a:p>
            <a:pPr>
              <a:lnSpc>
                <a:spcPct val="100000"/>
              </a:lnSpc>
              <a:spcBef>
                <a:spcPts val="1001"/>
              </a:spcBef>
            </a:pPr>
            <a:endParaRPr b="0" lang="en-US" sz="4200" spc="-1" strike="noStrike">
              <a:solidFill>
                <a:srgbClr val="404040"/>
              </a:solidFill>
              <a:latin typeface="Trebuchet MS"/>
            </a:endParaRPr>
          </a:p>
          <a:p>
            <a:pPr marL="343080" indent="-342720">
              <a:lnSpc>
                <a:spcPct val="100000"/>
              </a:lnSpc>
              <a:spcBef>
                <a:spcPts val="1001"/>
              </a:spcBef>
              <a:buClr>
                <a:srgbClr val="5fcbef"/>
              </a:buClr>
              <a:buSzPct val="80000"/>
              <a:buFont typeface="Wingdings 3" charset="2"/>
              <a:buChar char=""/>
            </a:pPr>
            <a:r>
              <a:rPr b="0" lang="en-US" sz="2400" spc="-1" strike="noStrike">
                <a:solidFill>
                  <a:srgbClr val="404040"/>
                </a:solidFill>
                <a:latin typeface="Trebuchet MS"/>
              </a:rPr>
              <a:t>Under Louisiana law, a charter school board is a political subdivision of the state; the public meetings law applies.  However, random review of charter school websites shows many do not meet regularly, nor post the charter school board’s upcoming meetings or the minutes on their website and that some boards meet out of town. </a:t>
            </a:r>
            <a:endParaRPr b="0" lang="en-US" sz="2400" spc="-1" strike="noStrike">
              <a:solidFill>
                <a:srgbClr val="404040"/>
              </a:solidFill>
              <a:latin typeface="Trebuchet MS"/>
            </a:endParaRPr>
          </a:p>
          <a:p>
            <a:pPr>
              <a:lnSpc>
                <a:spcPct val="100000"/>
              </a:lnSpc>
              <a:spcBef>
                <a:spcPts val="1001"/>
              </a:spcBef>
            </a:pPr>
            <a:endParaRPr b="0" lang="en-US" sz="2400" spc="-1" strike="noStrike">
              <a:solidFill>
                <a:srgbClr val="404040"/>
              </a:solidFill>
              <a:latin typeface="Trebuchet MS"/>
            </a:endParaRPr>
          </a:p>
          <a:p>
            <a:pPr marL="343080" indent="-342720">
              <a:lnSpc>
                <a:spcPct val="100000"/>
              </a:lnSpc>
              <a:spcBef>
                <a:spcPts val="1001"/>
              </a:spcBef>
              <a:buClr>
                <a:srgbClr val="5fcbef"/>
              </a:buClr>
              <a:buSzPct val="80000"/>
              <a:buFont typeface="Wingdings 3" charset="2"/>
              <a:buChar char=""/>
            </a:pPr>
            <a:r>
              <a:rPr b="0" lang="en-US" sz="2400" spc="-1" strike="noStrike">
                <a:solidFill>
                  <a:srgbClr val="404040"/>
                </a:solidFill>
                <a:latin typeface="Trebuchet MS"/>
              </a:rPr>
              <a:t>The specifics of charter school governance and the number of references to further details are not easily located, but must be searched across BESE bulletins, state laws, &amp; the Department of Education’s website. Without clear and adequate context, any proposed charter school legislation cannot be adequately examined or debated as to its intent or consequences or potential for the state, communities, parents, and students. </a:t>
            </a:r>
            <a:endParaRPr b="0" lang="en-US" sz="2400" spc="-1" strike="noStrike">
              <a:solidFill>
                <a:srgbClr val="404040"/>
              </a:solidFill>
              <a:latin typeface="Trebuchet MS"/>
            </a:endParaRPr>
          </a:p>
          <a:p>
            <a:pPr>
              <a:lnSpc>
                <a:spcPct val="100000"/>
              </a:lnSpc>
              <a:spcBef>
                <a:spcPts val="1001"/>
              </a:spcBef>
            </a:pPr>
            <a:endParaRPr b="0" lang="en-US" sz="2400" spc="-1" strike="noStrike">
              <a:solidFill>
                <a:srgbClr val="404040"/>
              </a:solidFill>
              <a:latin typeface="Trebuchet MS"/>
            </a:endParaRPr>
          </a:p>
        </p:txBody>
      </p:sp>
      <p:sp>
        <p:nvSpPr>
          <p:cNvPr id="235" name="TextShape 2"/>
          <p:cNvSpPr txBox="1"/>
          <p:nvPr/>
        </p:nvSpPr>
        <p:spPr>
          <a:xfrm>
            <a:off x="8590680" y="6041520"/>
            <a:ext cx="682920" cy="364680"/>
          </a:xfrm>
          <a:prstGeom prst="rect">
            <a:avLst/>
          </a:prstGeom>
          <a:noFill/>
          <a:ln>
            <a:noFill/>
          </a:ln>
        </p:spPr>
        <p:txBody>
          <a:bodyPr anchor="ctr"/>
          <a:p>
            <a:pPr algn="r">
              <a:lnSpc>
                <a:spcPct val="100000"/>
              </a:lnSpc>
            </a:pPr>
            <a:fld id="{2DE25F84-617E-4C02-85C4-A1594502E661}" type="slidenum">
              <a:rPr b="0" lang="en-US" sz="900" spc="-1" strike="noStrike">
                <a:solidFill>
                  <a:srgbClr val="5fcbef"/>
                </a:solidFill>
                <a:latin typeface="Trebuchet MS"/>
              </a:rPr>
              <a:t>&lt;number&gt;</a:t>
            </a:fld>
            <a:endParaRPr b="0" lang="en-US" sz="900" spc="-1" strike="noStrike">
              <a:latin typeface="Times New Roman"/>
            </a:endParaRPr>
          </a:p>
        </p:txBody>
      </p:sp>
      <p:pic>
        <p:nvPicPr>
          <p:cNvPr id="236" name="Picture 5" descr=""/>
          <p:cNvPicPr/>
          <p:nvPr/>
        </p:nvPicPr>
        <p:blipFill>
          <a:blip r:embed="rId1"/>
          <a:stretch/>
        </p:blipFill>
        <p:spPr>
          <a:xfrm>
            <a:off x="4496400" y="522000"/>
            <a:ext cx="6651000" cy="1231200"/>
          </a:xfrm>
          <a:prstGeom prst="rect">
            <a:avLst/>
          </a:prstGeom>
          <a:ln>
            <a:noFill/>
          </a:ln>
        </p:spPr>
      </p:pic>
      <p:pic>
        <p:nvPicPr>
          <p:cNvPr id="237" name="Picture 6" descr=""/>
          <p:cNvPicPr/>
          <p:nvPr/>
        </p:nvPicPr>
        <p:blipFill>
          <a:blip r:embed="rId2"/>
          <a:stretch/>
        </p:blipFill>
        <p:spPr>
          <a:xfrm>
            <a:off x="309600" y="292680"/>
            <a:ext cx="1298160" cy="1109160"/>
          </a:xfrm>
          <a:prstGeom prst="rect">
            <a:avLst/>
          </a:prstGeom>
          <a:ln>
            <a:noFill/>
          </a:ln>
        </p:spPr>
      </p:pic>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1484280" y="855000"/>
            <a:ext cx="4823640" cy="669960"/>
          </a:xfrm>
          <a:prstGeom prst="rect">
            <a:avLst/>
          </a:prstGeom>
          <a:noFill/>
          <a:ln>
            <a:noFill/>
          </a:ln>
        </p:spPr>
        <p:txBody>
          <a:bodyPr/>
          <a:p>
            <a:pPr>
              <a:lnSpc>
                <a:spcPct val="100000"/>
              </a:lnSpc>
            </a:pPr>
            <a:r>
              <a:rPr b="0" lang="en-US" sz="3600" spc="-1" strike="noStrike">
                <a:solidFill>
                  <a:srgbClr val="ff0000"/>
                </a:solidFill>
                <a:latin typeface="Trebuchet MS"/>
              </a:rPr>
              <a:t>Study Guide</a:t>
            </a:r>
            <a:endParaRPr b="0" lang="en-US" sz="3600" spc="-1" strike="noStrike">
              <a:solidFill>
                <a:srgbClr val="000000"/>
              </a:solidFill>
              <a:latin typeface="Trebuchet MS"/>
            </a:endParaRPr>
          </a:p>
        </p:txBody>
      </p:sp>
      <p:sp>
        <p:nvSpPr>
          <p:cNvPr id="167" name="TextShape 2"/>
          <p:cNvSpPr txBox="1"/>
          <p:nvPr/>
        </p:nvSpPr>
        <p:spPr>
          <a:xfrm>
            <a:off x="1484280" y="1676160"/>
            <a:ext cx="10018440" cy="4870800"/>
          </a:xfrm>
          <a:prstGeom prst="rect">
            <a:avLst/>
          </a:prstGeom>
          <a:noFill/>
          <a:ln>
            <a:noFill/>
          </a:ln>
        </p:spPr>
        <p:txBody>
          <a:bodyPr/>
          <a:p>
            <a:pPr marL="343080" indent="-342720">
              <a:lnSpc>
                <a:spcPct val="100000"/>
              </a:lnSpc>
              <a:spcBef>
                <a:spcPts val="1001"/>
              </a:spcBef>
              <a:buClr>
                <a:srgbClr val="5fcbef"/>
              </a:buClr>
              <a:buSzPct val="80000"/>
              <a:buFont typeface="Wingdings 3" charset="2"/>
              <a:buChar char=""/>
            </a:pPr>
            <a:r>
              <a:rPr b="0" lang="en-US" sz="2000" spc="-1" strike="noStrike">
                <a:solidFill>
                  <a:srgbClr val="404040"/>
                </a:solidFill>
                <a:latin typeface="Trebuchet MS"/>
              </a:rPr>
              <a:t>Why do we study charter schools in Louisiana?</a:t>
            </a:r>
            <a:endParaRPr b="0" lang="en-US" sz="2000" spc="-1" strike="noStrike">
              <a:solidFill>
                <a:srgbClr val="404040"/>
              </a:solidFill>
              <a:latin typeface="Trebuchet MS"/>
            </a:endParaRPr>
          </a:p>
          <a:p>
            <a:pPr lvl="2" marL="1143000" indent="-228240">
              <a:lnSpc>
                <a:spcPct val="100000"/>
              </a:lnSpc>
              <a:spcBef>
                <a:spcPts val="1001"/>
              </a:spcBef>
              <a:buClr>
                <a:srgbClr val="5fcbef"/>
              </a:buClr>
              <a:buSzPct val="80000"/>
              <a:buFont typeface="Wingdings 3" charset="2"/>
              <a:buChar char=""/>
            </a:pPr>
            <a:r>
              <a:rPr b="0" lang="en-US" sz="1800" spc="-1" strike="noStrike">
                <a:solidFill>
                  <a:srgbClr val="404040"/>
                </a:solidFill>
                <a:latin typeface="Trebuchet MS"/>
              </a:rPr>
              <a:t>At the League of Women Voters of Louisiana’s convention in March 11-12, 2017, the delegates voted to hold a study in order to reach consensus on the efficacy of Louisiana charter school laws and their execution through the state’s existing governing structures.  After initial research, the study team found it necessary to limit the scope of study to the state’s creation and governance, compliance with policies and regulations, finance and funding, and equity and accessibility of Louisiana charter schools.</a:t>
            </a:r>
            <a:endParaRPr b="0" lang="en-US" sz="1800" spc="-1" strike="noStrike">
              <a:solidFill>
                <a:srgbClr val="404040"/>
              </a:solidFill>
              <a:latin typeface="Trebuchet MS"/>
            </a:endParaRPr>
          </a:p>
          <a:p>
            <a:pPr marL="343080" indent="-342720">
              <a:lnSpc>
                <a:spcPct val="100000"/>
              </a:lnSpc>
              <a:spcBef>
                <a:spcPts val="1001"/>
              </a:spcBef>
              <a:buClr>
                <a:srgbClr val="5fcbef"/>
              </a:buClr>
              <a:buSzPct val="80000"/>
              <a:buFont typeface="Wingdings 3" charset="2"/>
              <a:buChar char=""/>
            </a:pPr>
            <a:r>
              <a:rPr b="0" lang="en-US" sz="2000" spc="-1" strike="noStrike">
                <a:solidFill>
                  <a:srgbClr val="404040"/>
                </a:solidFill>
                <a:latin typeface="Trebuchet MS"/>
              </a:rPr>
              <a:t>How to proceed</a:t>
            </a:r>
            <a:endParaRPr b="0" lang="en-US" sz="2000" spc="-1" strike="noStrike">
              <a:solidFill>
                <a:srgbClr val="404040"/>
              </a:solidFill>
              <a:latin typeface="Trebuchet MS"/>
            </a:endParaRPr>
          </a:p>
          <a:p>
            <a:pPr lvl="1" marL="743040" indent="-285480">
              <a:lnSpc>
                <a:spcPct val="100000"/>
              </a:lnSpc>
              <a:spcBef>
                <a:spcPts val="1001"/>
              </a:spcBef>
              <a:buClr>
                <a:srgbClr val="5fcbef"/>
              </a:buClr>
              <a:buSzPct val="80000"/>
              <a:buFont typeface="Wingdings 3" charset="2"/>
              <a:buChar char=""/>
            </a:pPr>
            <a:r>
              <a:rPr b="0" lang="en-US" sz="1800" spc="-1" strike="noStrike">
                <a:solidFill>
                  <a:srgbClr val="404040"/>
                </a:solidFill>
                <a:latin typeface="Trebuchet MS"/>
              </a:rPr>
              <a:t>Reference to packet of study materials when needed</a:t>
            </a:r>
            <a:endParaRPr b="0" lang="en-US" sz="1800" spc="-1" strike="noStrike">
              <a:solidFill>
                <a:srgbClr val="404040"/>
              </a:solidFill>
              <a:latin typeface="Trebuchet MS"/>
            </a:endParaRPr>
          </a:p>
          <a:p>
            <a:pPr lvl="1" marL="743040" indent="-285480">
              <a:lnSpc>
                <a:spcPct val="100000"/>
              </a:lnSpc>
              <a:spcBef>
                <a:spcPts val="1001"/>
              </a:spcBef>
              <a:buClr>
                <a:srgbClr val="5fcbef"/>
              </a:buClr>
              <a:buSzPct val="80000"/>
              <a:buFont typeface="Wingdings 3" charset="2"/>
              <a:buChar char=""/>
            </a:pPr>
            <a:r>
              <a:rPr b="0" lang="en-US" sz="1800" spc="-1" strike="noStrike">
                <a:solidFill>
                  <a:srgbClr val="404040"/>
                </a:solidFill>
                <a:latin typeface="Trebuchet MS"/>
              </a:rPr>
              <a:t>Read ahead/ follow presentation</a:t>
            </a:r>
            <a:endParaRPr b="0" lang="en-US" sz="1800" spc="-1" strike="noStrike">
              <a:solidFill>
                <a:srgbClr val="404040"/>
              </a:solidFill>
              <a:latin typeface="Trebuchet MS"/>
            </a:endParaRPr>
          </a:p>
          <a:p>
            <a:pPr lvl="1" marL="743040" indent="-285480">
              <a:lnSpc>
                <a:spcPct val="100000"/>
              </a:lnSpc>
              <a:spcBef>
                <a:spcPts val="1001"/>
              </a:spcBef>
              <a:buClr>
                <a:srgbClr val="5fcbef"/>
              </a:buClr>
              <a:buSzPct val="80000"/>
              <a:buFont typeface="Wingdings 3" charset="2"/>
              <a:buChar char=""/>
            </a:pPr>
            <a:r>
              <a:rPr b="0" lang="en-US" sz="1800" spc="-1" strike="noStrike">
                <a:solidFill>
                  <a:srgbClr val="404040"/>
                </a:solidFill>
                <a:latin typeface="Trebuchet MS"/>
              </a:rPr>
              <a:t>Discuss issues and consensus questions</a:t>
            </a:r>
            <a:endParaRPr b="0" lang="en-US" sz="1800" spc="-1" strike="noStrike">
              <a:solidFill>
                <a:srgbClr val="404040"/>
              </a:solidFill>
              <a:latin typeface="Trebuchet MS"/>
            </a:endParaRPr>
          </a:p>
          <a:p>
            <a:pPr lvl="1" marL="743040" indent="-285480">
              <a:lnSpc>
                <a:spcPct val="100000"/>
              </a:lnSpc>
              <a:spcBef>
                <a:spcPts val="1001"/>
              </a:spcBef>
              <a:buClr>
                <a:srgbClr val="5fcbef"/>
              </a:buClr>
              <a:buSzPct val="80000"/>
              <a:buFont typeface="Wingdings 3" charset="2"/>
              <a:buChar char=""/>
            </a:pPr>
            <a:r>
              <a:rPr b="0" lang="en-US" sz="1800" spc="-1" strike="noStrike">
                <a:solidFill>
                  <a:srgbClr val="404040"/>
                </a:solidFill>
                <a:latin typeface="Trebuchet MS"/>
              </a:rPr>
              <a:t>Develop consensus/ comments</a:t>
            </a:r>
            <a:endParaRPr b="0" lang="en-US" sz="1800" spc="-1" strike="noStrike">
              <a:solidFill>
                <a:srgbClr val="404040"/>
              </a:solidFill>
              <a:latin typeface="Trebuchet MS"/>
            </a:endParaRPr>
          </a:p>
          <a:p>
            <a:pPr lvl="1" marL="743040" indent="-285480">
              <a:lnSpc>
                <a:spcPct val="100000"/>
              </a:lnSpc>
              <a:spcBef>
                <a:spcPts val="1001"/>
              </a:spcBef>
              <a:buClr>
                <a:srgbClr val="5fcbef"/>
              </a:buClr>
              <a:buSzPct val="80000"/>
              <a:buFont typeface="Wingdings 3" charset="2"/>
              <a:buChar char=""/>
            </a:pPr>
            <a:r>
              <a:rPr b="0" lang="en-US" sz="1800" spc="-1" strike="noStrike">
                <a:solidFill>
                  <a:srgbClr val="404040"/>
                </a:solidFill>
                <a:latin typeface="Trebuchet MS"/>
              </a:rPr>
              <a:t>Submit results</a:t>
            </a:r>
            <a:endParaRPr b="0" lang="en-US" sz="1800" spc="-1" strike="noStrike">
              <a:solidFill>
                <a:srgbClr val="404040"/>
              </a:solidFill>
              <a:latin typeface="Trebuchet MS"/>
            </a:endParaRPr>
          </a:p>
          <a:p>
            <a:endParaRPr b="0" lang="en-US" sz="1800" spc="-1" strike="noStrike">
              <a:solidFill>
                <a:srgbClr val="404040"/>
              </a:solidFill>
              <a:latin typeface="Trebuchet MS"/>
            </a:endParaRPr>
          </a:p>
        </p:txBody>
      </p:sp>
      <p:sp>
        <p:nvSpPr>
          <p:cNvPr id="168" name="TextShape 3"/>
          <p:cNvSpPr txBox="1"/>
          <p:nvPr/>
        </p:nvSpPr>
        <p:spPr>
          <a:xfrm>
            <a:off x="8590680" y="6041520"/>
            <a:ext cx="682920" cy="364680"/>
          </a:xfrm>
          <a:prstGeom prst="rect">
            <a:avLst/>
          </a:prstGeom>
          <a:noFill/>
          <a:ln>
            <a:noFill/>
          </a:ln>
        </p:spPr>
        <p:txBody>
          <a:bodyPr anchor="ctr">
            <a:normAutofit/>
          </a:bodyPr>
          <a:p>
            <a:pPr algn="r">
              <a:lnSpc>
                <a:spcPct val="100000"/>
              </a:lnSpc>
            </a:pPr>
            <a:fld id="{20EB8121-98A5-4C23-AD09-2AC12226A33B}" type="slidenum">
              <a:rPr b="0" lang="en-US" sz="900" spc="-1" strike="noStrike">
                <a:solidFill>
                  <a:srgbClr val="5fcbef"/>
                </a:solidFill>
                <a:latin typeface="Trebuchet MS"/>
              </a:rPr>
              <a:t>&lt;number&gt;</a:t>
            </a:fld>
            <a:endParaRPr b="0" lang="en-US" sz="900" spc="-1" strike="noStrike">
              <a:latin typeface="Times New Roman"/>
            </a:endParaRPr>
          </a:p>
        </p:txBody>
      </p:sp>
      <p:pic>
        <p:nvPicPr>
          <p:cNvPr id="169" name="Picture 3" descr=""/>
          <p:cNvPicPr/>
          <p:nvPr/>
        </p:nvPicPr>
        <p:blipFill>
          <a:blip r:embed="rId1"/>
          <a:stretch/>
        </p:blipFill>
        <p:spPr>
          <a:xfrm>
            <a:off x="242280" y="190080"/>
            <a:ext cx="1241640" cy="99972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TextShape 1"/>
          <p:cNvSpPr txBox="1"/>
          <p:nvPr/>
        </p:nvSpPr>
        <p:spPr>
          <a:xfrm>
            <a:off x="495360" y="1493280"/>
            <a:ext cx="11553480" cy="5272560"/>
          </a:xfrm>
          <a:prstGeom prst="rect">
            <a:avLst/>
          </a:prstGeom>
          <a:noFill/>
          <a:ln>
            <a:noFill/>
          </a:ln>
        </p:spPr>
        <p:txBody>
          <a:bodyPr>
            <a:normAutofit/>
          </a:bodyPr>
          <a:p>
            <a:pPr algn="just">
              <a:lnSpc>
                <a:spcPct val="100000"/>
              </a:lnSpc>
              <a:spcBef>
                <a:spcPts val="1001"/>
              </a:spcBef>
            </a:pPr>
            <a:r>
              <a:rPr b="0" lang="en-US" sz="6500" spc="-1" strike="noStrike">
                <a:solidFill>
                  <a:srgbClr val="000000"/>
                </a:solidFill>
                <a:latin typeface="Trebuchet MS"/>
              </a:rPr>
              <a:t>Accountability</a:t>
            </a:r>
            <a:endParaRPr b="0" lang="en-US" sz="6500" spc="-1" strike="noStrike">
              <a:solidFill>
                <a:srgbClr val="404040"/>
              </a:solidFill>
              <a:latin typeface="Trebuchet MS"/>
            </a:endParaRPr>
          </a:p>
          <a:p>
            <a:pPr algn="just">
              <a:lnSpc>
                <a:spcPct val="100000"/>
              </a:lnSpc>
              <a:spcBef>
                <a:spcPts val="1001"/>
              </a:spcBef>
            </a:pPr>
            <a:endParaRPr b="0" lang="en-US" sz="6500" spc="-1" strike="noStrike">
              <a:solidFill>
                <a:srgbClr val="404040"/>
              </a:solidFill>
              <a:latin typeface="Trebuchet MS"/>
            </a:endParaRPr>
          </a:p>
          <a:p>
            <a:pPr marL="343080" indent="-342720" algn="just">
              <a:lnSpc>
                <a:spcPct val="100000"/>
              </a:lnSpc>
              <a:spcBef>
                <a:spcPts val="1001"/>
              </a:spcBef>
              <a:buClr>
                <a:srgbClr val="5fcbef"/>
              </a:buClr>
              <a:buSzPct val="80000"/>
              <a:buFont typeface="Wingdings" charset="2"/>
              <a:buChar char=""/>
            </a:pPr>
            <a:r>
              <a:rPr b="0" lang="en-US" sz="2900" spc="-1" strike="noStrike">
                <a:solidFill>
                  <a:srgbClr val="000000"/>
                </a:solidFill>
                <a:latin typeface="Trebuchet MS"/>
              </a:rPr>
              <a:t>BESE requires the Department of Education to monitor and quantify Types 2, 4, and 5 schools’ annual self-monitoring internal review, and conduct an external review through an on-site evaluation. The Legislative Auditor by law audits the Department’s evaluation findings on fiscal, academic, organizational and legal contractual performance.</a:t>
            </a:r>
            <a:endParaRPr b="0" lang="en-US" sz="2900" spc="-1" strike="noStrike">
              <a:solidFill>
                <a:srgbClr val="404040"/>
              </a:solidFill>
              <a:latin typeface="Trebuchet MS"/>
            </a:endParaRPr>
          </a:p>
          <a:p>
            <a:pPr marL="343080" indent="-342720" algn="just">
              <a:lnSpc>
                <a:spcPct val="100000"/>
              </a:lnSpc>
              <a:spcBef>
                <a:spcPts val="1001"/>
              </a:spcBef>
              <a:buClr>
                <a:srgbClr val="5fcbef"/>
              </a:buClr>
              <a:buSzPct val="80000"/>
              <a:buFont typeface="Wingdings" charset="2"/>
              <a:buChar char=""/>
            </a:pPr>
            <a:r>
              <a:rPr b="0" lang="en-US" sz="2900" spc="-1" strike="noStrike">
                <a:solidFill>
                  <a:srgbClr val="000000"/>
                </a:solidFill>
                <a:latin typeface="Trebuchet MS"/>
              </a:rPr>
              <a:t>The Legislative Auditor has reported to the legislature and the public  insufficient  monitoring and insufficient compliance in performance and use of a scoring system rating violations in both critical and non-critical areas equally. The Department of Education’s responses disagreed with interpretation of state law, cited insufficient funding &amp; stated its already once revised evaluation instrument &amp; annual on-site visits are adequate.  BESE relies on the Department’s data to decide whether to renew or terminate Type 2, 4, and 5 charters.  </a:t>
            </a:r>
            <a:endParaRPr b="0" lang="en-US" sz="2900" spc="-1" strike="noStrike">
              <a:solidFill>
                <a:srgbClr val="404040"/>
              </a:solidFill>
              <a:latin typeface="Trebuchet MS"/>
            </a:endParaRPr>
          </a:p>
          <a:p>
            <a:pPr marL="343080" indent="-342720" algn="just">
              <a:lnSpc>
                <a:spcPct val="100000"/>
              </a:lnSpc>
              <a:spcBef>
                <a:spcPts val="1001"/>
              </a:spcBef>
              <a:buClr>
                <a:srgbClr val="5fcbef"/>
              </a:buClr>
              <a:buSzPct val="80000"/>
              <a:buFont typeface="Wingdings" charset="2"/>
              <a:buChar char=""/>
            </a:pPr>
            <a:r>
              <a:rPr b="0" lang="en-US" sz="2900" spc="-1" strike="noStrike">
                <a:solidFill>
                  <a:srgbClr val="000000"/>
                </a:solidFill>
                <a:latin typeface="Trebuchet MS"/>
              </a:rPr>
              <a:t>The dual public and private relationships of charter schools continue to be challenged legally.  The Louisiana Legislative Auditor lists charter school audits in their own category, separate from quasi-public and public entities, and allows them to report on either the nonprofit or governmental model. The National Labor Relations Board followed a U.S. Supreme Court’s decision in ruling an entity is a political subdivision if it is created directly by the state as an administrative type of department and if its administrators are “responsible to public officials or to the general electorate.” It found the charter schools to be private corporations with privately appointed boards, in the manner of government contractors.  </a:t>
            </a:r>
            <a:endParaRPr b="0" lang="en-US" sz="2900" spc="-1" strike="noStrike">
              <a:solidFill>
                <a:srgbClr val="404040"/>
              </a:solidFill>
              <a:latin typeface="Trebuchet MS"/>
            </a:endParaRPr>
          </a:p>
        </p:txBody>
      </p:sp>
      <p:sp>
        <p:nvSpPr>
          <p:cNvPr id="239" name="TextShape 2"/>
          <p:cNvSpPr txBox="1"/>
          <p:nvPr/>
        </p:nvSpPr>
        <p:spPr>
          <a:xfrm>
            <a:off x="9710640" y="6400800"/>
            <a:ext cx="682920" cy="364680"/>
          </a:xfrm>
          <a:prstGeom prst="rect">
            <a:avLst/>
          </a:prstGeom>
          <a:noFill/>
          <a:ln>
            <a:noFill/>
          </a:ln>
        </p:spPr>
        <p:txBody>
          <a:bodyPr anchor="ctr"/>
          <a:p>
            <a:pPr algn="r">
              <a:lnSpc>
                <a:spcPct val="100000"/>
              </a:lnSpc>
            </a:pPr>
            <a:fld id="{06B266F7-BE25-48DF-B142-05AD8D38B961}" type="slidenum">
              <a:rPr b="0" lang="en-US" sz="900" spc="-1" strike="noStrike">
                <a:solidFill>
                  <a:srgbClr val="5fcbef"/>
                </a:solidFill>
                <a:latin typeface="Trebuchet MS"/>
              </a:rPr>
              <a:t>&lt;number&gt;</a:t>
            </a:fld>
            <a:endParaRPr b="0" lang="en-US" sz="900" spc="-1" strike="noStrike">
              <a:latin typeface="Times New Roman"/>
            </a:endParaRPr>
          </a:p>
        </p:txBody>
      </p:sp>
      <p:pic>
        <p:nvPicPr>
          <p:cNvPr id="240" name="Picture 5" descr=""/>
          <p:cNvPicPr/>
          <p:nvPr/>
        </p:nvPicPr>
        <p:blipFill>
          <a:blip r:embed="rId1"/>
          <a:stretch/>
        </p:blipFill>
        <p:spPr>
          <a:xfrm>
            <a:off x="4496400" y="522000"/>
            <a:ext cx="6651000" cy="1231200"/>
          </a:xfrm>
          <a:prstGeom prst="rect">
            <a:avLst/>
          </a:prstGeom>
          <a:ln>
            <a:noFill/>
          </a:ln>
        </p:spPr>
      </p:pic>
      <p:pic>
        <p:nvPicPr>
          <p:cNvPr id="241" name="Picture 6" descr=""/>
          <p:cNvPicPr/>
          <p:nvPr/>
        </p:nvPicPr>
        <p:blipFill>
          <a:blip r:embed="rId2"/>
          <a:stretch/>
        </p:blipFill>
        <p:spPr>
          <a:xfrm>
            <a:off x="248040" y="244080"/>
            <a:ext cx="1087200" cy="929160"/>
          </a:xfrm>
          <a:prstGeom prst="rect">
            <a:avLst/>
          </a:prstGeom>
          <a:ln>
            <a:noFill/>
          </a:ln>
        </p:spPr>
      </p:pic>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TextShape 1"/>
          <p:cNvSpPr txBox="1"/>
          <p:nvPr/>
        </p:nvSpPr>
        <p:spPr>
          <a:xfrm>
            <a:off x="431640" y="2160720"/>
            <a:ext cx="11023920" cy="2719440"/>
          </a:xfrm>
          <a:prstGeom prst="rect">
            <a:avLst/>
          </a:prstGeom>
          <a:noFill/>
          <a:ln>
            <a:noFill/>
          </a:ln>
        </p:spPr>
        <p:txBody>
          <a:bodyPr>
            <a:normAutofit/>
          </a:bodyPr>
          <a:p>
            <a:pPr>
              <a:lnSpc>
                <a:spcPct val="100000"/>
              </a:lnSpc>
              <a:spcBef>
                <a:spcPts val="1001"/>
              </a:spcBef>
            </a:pPr>
            <a:r>
              <a:rPr b="0" lang="en-US" sz="3600" spc="-1" strike="noStrike">
                <a:solidFill>
                  <a:srgbClr val="000000"/>
                </a:solidFill>
                <a:latin typeface="Trebuchet MS"/>
              </a:rPr>
              <a:t>Orleans Parish</a:t>
            </a:r>
            <a:endParaRPr b="0" lang="en-US" sz="3600" spc="-1" strike="noStrike">
              <a:solidFill>
                <a:srgbClr val="404040"/>
              </a:solidFill>
              <a:latin typeface="Trebuchet MS"/>
            </a:endParaRPr>
          </a:p>
          <a:p>
            <a:pPr marL="343080" indent="-342720">
              <a:lnSpc>
                <a:spcPct val="100000"/>
              </a:lnSpc>
              <a:spcBef>
                <a:spcPts val="1001"/>
              </a:spcBef>
              <a:buClr>
                <a:srgbClr val="5fcbef"/>
              </a:buClr>
              <a:buSzPct val="80000"/>
              <a:buFont typeface="Wingdings" charset="2"/>
              <a:buChar char=""/>
            </a:pPr>
            <a:r>
              <a:rPr b="0" lang="en-US" sz="1800" spc="-1" strike="noStrike">
                <a:solidFill>
                  <a:srgbClr val="000000"/>
                </a:solidFill>
                <a:latin typeface="Trebuchet MS"/>
              </a:rPr>
              <a:t>Act 35, 2016, began the return of more than 80 Type 5  charter schools under the RSD to the jurisdiction of the Orleans Parish School Board as 3B charter schools by July, 2018. However, the legislature limited that jurisdiction’s powers to govern the charter schools, by preserving their boards’ areas of contractual autonomy,  continuing as individual Local Education Agencies (LEA), and the collaboration of  charter school advocacy non-profits with BESE to determine the Minimum Foundation Program funding allocation to the Orleans Parish School Board.</a:t>
            </a:r>
            <a:endParaRPr b="0" lang="en-US" sz="1800" spc="-1" strike="noStrike">
              <a:solidFill>
                <a:srgbClr val="404040"/>
              </a:solidFill>
              <a:latin typeface="Trebuchet MS"/>
            </a:endParaRPr>
          </a:p>
        </p:txBody>
      </p:sp>
      <p:sp>
        <p:nvSpPr>
          <p:cNvPr id="243" name="TextShape 2"/>
          <p:cNvSpPr txBox="1"/>
          <p:nvPr/>
        </p:nvSpPr>
        <p:spPr>
          <a:xfrm>
            <a:off x="8590680" y="6041520"/>
            <a:ext cx="682920" cy="364680"/>
          </a:xfrm>
          <a:prstGeom prst="rect">
            <a:avLst/>
          </a:prstGeom>
          <a:noFill/>
          <a:ln>
            <a:noFill/>
          </a:ln>
        </p:spPr>
        <p:txBody>
          <a:bodyPr anchor="ctr"/>
          <a:p>
            <a:pPr algn="r">
              <a:lnSpc>
                <a:spcPct val="100000"/>
              </a:lnSpc>
            </a:pPr>
            <a:fld id="{466854F4-7DDD-4999-AD53-F95274C86FBE}" type="slidenum">
              <a:rPr b="0" lang="en-US" sz="900" spc="-1" strike="noStrike">
                <a:solidFill>
                  <a:srgbClr val="5fcbef"/>
                </a:solidFill>
                <a:latin typeface="Trebuchet MS"/>
              </a:rPr>
              <a:t>&lt;number&gt;</a:t>
            </a:fld>
            <a:endParaRPr b="0" lang="en-US" sz="900" spc="-1" strike="noStrike">
              <a:latin typeface="Times New Roman"/>
            </a:endParaRPr>
          </a:p>
        </p:txBody>
      </p:sp>
      <p:pic>
        <p:nvPicPr>
          <p:cNvPr id="244" name="Picture 6" descr=""/>
          <p:cNvPicPr/>
          <p:nvPr/>
        </p:nvPicPr>
        <p:blipFill>
          <a:blip r:embed="rId1"/>
          <a:stretch/>
        </p:blipFill>
        <p:spPr>
          <a:xfrm>
            <a:off x="4496400" y="522000"/>
            <a:ext cx="6651000" cy="1231200"/>
          </a:xfrm>
          <a:prstGeom prst="rect">
            <a:avLst/>
          </a:prstGeom>
          <a:ln>
            <a:noFill/>
          </a:ln>
        </p:spPr>
      </p:pic>
      <p:pic>
        <p:nvPicPr>
          <p:cNvPr id="245" name="Picture 2" descr=""/>
          <p:cNvPicPr/>
          <p:nvPr/>
        </p:nvPicPr>
        <p:blipFill>
          <a:blip r:embed="rId2"/>
          <a:stretch/>
        </p:blipFill>
        <p:spPr>
          <a:xfrm>
            <a:off x="320040" y="292680"/>
            <a:ext cx="1056600" cy="902520"/>
          </a:xfrm>
          <a:prstGeom prst="rect">
            <a:avLst/>
          </a:prstGeom>
          <a:ln>
            <a:noFill/>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6" name="Picture 4" descr=""/>
          <p:cNvPicPr/>
          <p:nvPr/>
        </p:nvPicPr>
        <p:blipFill>
          <a:blip r:embed="rId1"/>
          <a:stretch/>
        </p:blipFill>
        <p:spPr>
          <a:xfrm>
            <a:off x="1459080" y="1301040"/>
            <a:ext cx="8989560" cy="5464440"/>
          </a:xfrm>
          <a:prstGeom prst="rect">
            <a:avLst/>
          </a:prstGeom>
          <a:ln>
            <a:noFill/>
          </a:ln>
        </p:spPr>
      </p:pic>
      <p:sp>
        <p:nvSpPr>
          <p:cNvPr id="247" name="TextShape 1"/>
          <p:cNvSpPr txBox="1"/>
          <p:nvPr/>
        </p:nvSpPr>
        <p:spPr>
          <a:xfrm>
            <a:off x="535680" y="6263640"/>
            <a:ext cx="682920" cy="364680"/>
          </a:xfrm>
          <a:prstGeom prst="rect">
            <a:avLst/>
          </a:prstGeom>
          <a:noFill/>
          <a:ln>
            <a:noFill/>
          </a:ln>
        </p:spPr>
        <p:txBody>
          <a:bodyPr anchor="ctr"/>
          <a:p>
            <a:pPr algn="r">
              <a:lnSpc>
                <a:spcPct val="100000"/>
              </a:lnSpc>
            </a:pPr>
            <a:fld id="{6BE32D9D-A172-4DA8-9100-91C3711E80B6}" type="slidenum">
              <a:rPr b="0" lang="en-US" sz="900" spc="-1" strike="noStrike">
                <a:solidFill>
                  <a:srgbClr val="5fcbef"/>
                </a:solidFill>
                <a:latin typeface="Trebuchet MS"/>
              </a:rPr>
              <a:t>&lt;number&gt;</a:t>
            </a:fld>
            <a:endParaRPr b="0" lang="en-US" sz="900" spc="-1" strike="noStrike">
              <a:latin typeface="Times New Roman"/>
            </a:endParaRPr>
          </a:p>
        </p:txBody>
      </p:sp>
      <p:pic>
        <p:nvPicPr>
          <p:cNvPr id="248" name="Picture 6" descr=""/>
          <p:cNvPicPr/>
          <p:nvPr/>
        </p:nvPicPr>
        <p:blipFill>
          <a:blip r:embed="rId2"/>
          <a:stretch/>
        </p:blipFill>
        <p:spPr>
          <a:xfrm>
            <a:off x="4496400" y="252000"/>
            <a:ext cx="6651000" cy="1231200"/>
          </a:xfrm>
          <a:prstGeom prst="rect">
            <a:avLst/>
          </a:prstGeom>
          <a:ln>
            <a:noFill/>
          </a:ln>
        </p:spPr>
      </p:pic>
      <p:pic>
        <p:nvPicPr>
          <p:cNvPr id="249" name="Picture 7" descr=""/>
          <p:cNvPicPr/>
          <p:nvPr/>
        </p:nvPicPr>
        <p:blipFill>
          <a:blip r:embed="rId3"/>
          <a:stretch/>
        </p:blipFill>
        <p:spPr>
          <a:xfrm>
            <a:off x="228240" y="252000"/>
            <a:ext cx="1003320" cy="857160"/>
          </a:xfrm>
          <a:prstGeom prst="rect">
            <a:avLst/>
          </a:prstGeom>
          <a:ln>
            <a:noFill/>
          </a:ln>
        </p:spPr>
      </p:pic>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CustomShape 1"/>
          <p:cNvSpPr/>
          <p:nvPr/>
        </p:nvSpPr>
        <p:spPr>
          <a:xfrm>
            <a:off x="675360" y="1269720"/>
            <a:ext cx="10820160" cy="4847040"/>
          </a:xfrm>
          <a:prstGeom prst="rect">
            <a:avLst/>
          </a:prstGeom>
          <a:noFill/>
          <a:ln>
            <a:noFill/>
          </a:ln>
        </p:spPr>
        <p:style>
          <a:lnRef idx="0"/>
          <a:fillRef idx="0"/>
          <a:effectRef idx="0"/>
          <a:fontRef idx="minor"/>
        </p:style>
        <p:txBody>
          <a:bodyPr lIns="90000" rIns="90000" tIns="45000" bIns="45000">
            <a:normAutofit/>
          </a:bodyPr>
          <a:p>
            <a:pPr>
              <a:lnSpc>
                <a:spcPct val="90000"/>
              </a:lnSpc>
              <a:spcBef>
                <a:spcPts val="1001"/>
              </a:spcBef>
            </a:pPr>
            <a:endParaRPr b="0" lang="en-US" sz="1800" spc="-1" strike="noStrike">
              <a:latin typeface="Arial"/>
            </a:endParaRPr>
          </a:p>
          <a:p>
            <a:pPr marL="457200">
              <a:lnSpc>
                <a:spcPct val="100000"/>
              </a:lnSpc>
              <a:spcBef>
                <a:spcPts val="499"/>
              </a:spcBef>
            </a:pPr>
            <a:endParaRPr b="0" lang="en-US" sz="1800" spc="-1" strike="noStrike">
              <a:latin typeface="Arial"/>
            </a:endParaRPr>
          </a:p>
        </p:txBody>
      </p:sp>
      <p:sp>
        <p:nvSpPr>
          <p:cNvPr id="251" name="CustomShape 2"/>
          <p:cNvSpPr/>
          <p:nvPr/>
        </p:nvSpPr>
        <p:spPr>
          <a:xfrm>
            <a:off x="3709080" y="491040"/>
            <a:ext cx="7786440" cy="543600"/>
          </a:xfrm>
          <a:prstGeom prst="rect">
            <a:avLst/>
          </a:prstGeom>
          <a:solidFill>
            <a:schemeClr val="accent2">
              <a:lumMod val="60000"/>
              <a:lumOff val="40000"/>
            </a:schemeClr>
          </a:solidFill>
          <a:ln>
            <a:noFill/>
          </a:ln>
        </p:spPr>
        <p:style>
          <a:lnRef idx="0"/>
          <a:fillRef idx="0"/>
          <a:effectRef idx="0"/>
          <a:fontRef idx="minor"/>
        </p:style>
        <p:txBody>
          <a:bodyPr lIns="90000" rIns="90000" tIns="45000" bIns="45000" anchor="ctr"/>
          <a:p>
            <a:pPr algn="ctr">
              <a:lnSpc>
                <a:spcPct val="100000"/>
              </a:lnSpc>
            </a:pPr>
            <a:r>
              <a:rPr b="0" lang="en-US" sz="2400" spc="-1" strike="noStrike" cap="all">
                <a:solidFill>
                  <a:srgbClr val="f2f2f2"/>
                </a:solidFill>
                <a:latin typeface="Trebuchet MS"/>
              </a:rPr>
              <a:t>LWV-LA CONSENSUS QUESTIONS: governance</a:t>
            </a:r>
            <a:endParaRPr b="0" lang="en-US" sz="2400" spc="-1" strike="noStrike">
              <a:latin typeface="Arial"/>
            </a:endParaRPr>
          </a:p>
        </p:txBody>
      </p:sp>
      <p:pic>
        <p:nvPicPr>
          <p:cNvPr id="252" name="Picture 2" descr=""/>
          <p:cNvPicPr/>
          <p:nvPr/>
        </p:nvPicPr>
        <p:blipFill>
          <a:blip r:embed="rId1"/>
          <a:stretch/>
        </p:blipFill>
        <p:spPr>
          <a:xfrm>
            <a:off x="150840" y="212760"/>
            <a:ext cx="1271520" cy="1079280"/>
          </a:xfrm>
          <a:prstGeom prst="rect">
            <a:avLst/>
          </a:prstGeom>
          <a:ln>
            <a:noFill/>
          </a:ln>
        </p:spPr>
      </p:pic>
      <p:sp>
        <p:nvSpPr>
          <p:cNvPr id="253" name="TextShape 3"/>
          <p:cNvSpPr txBox="1"/>
          <p:nvPr/>
        </p:nvSpPr>
        <p:spPr>
          <a:xfrm>
            <a:off x="8590680" y="6041520"/>
            <a:ext cx="682920" cy="364680"/>
          </a:xfrm>
          <a:prstGeom prst="rect">
            <a:avLst/>
          </a:prstGeom>
          <a:noFill/>
          <a:ln>
            <a:noFill/>
          </a:ln>
        </p:spPr>
        <p:txBody>
          <a:bodyPr anchor="ctr">
            <a:normAutofit/>
          </a:bodyPr>
          <a:p>
            <a:pPr algn="r">
              <a:lnSpc>
                <a:spcPct val="100000"/>
              </a:lnSpc>
            </a:pPr>
            <a:fld id="{0B73927E-1F5D-49B5-945B-8484A2887636}"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254" name="CustomShape 4"/>
          <p:cNvSpPr/>
          <p:nvPr/>
        </p:nvSpPr>
        <p:spPr>
          <a:xfrm>
            <a:off x="442440" y="1433880"/>
            <a:ext cx="10530000" cy="2464920"/>
          </a:xfrm>
          <a:prstGeom prst="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p:style>
        <p:txBody>
          <a:bodyPr lIns="90000" rIns="90000" tIns="45000" bIns="45000"/>
          <a:p>
            <a:pPr>
              <a:lnSpc>
                <a:spcPct val="100000"/>
              </a:lnSpc>
            </a:pPr>
            <a:r>
              <a:rPr b="1" lang="en-US" sz="1400" spc="-1" strike="noStrike">
                <a:solidFill>
                  <a:srgbClr val="000000"/>
                </a:solidFill>
                <a:latin typeface="Trebuchet MS"/>
              </a:rPr>
              <a:t>1. Which governing entity or entities should be granted the power to authorize a charter school?</a:t>
            </a:r>
            <a:r>
              <a:rPr b="0" lang="en-US" sz="1400" spc="-1" strike="noStrike">
                <a:solidFill>
                  <a:srgbClr val="000000"/>
                </a:solidFill>
                <a:latin typeface="Trebuchet MS"/>
              </a:rPr>
              <a:t> </a:t>
            </a:r>
            <a:r>
              <a:rPr b="1" lang="en-US" sz="1400" spc="-1" strike="noStrike">
                <a:solidFill>
                  <a:srgbClr val="000000"/>
                </a:solidFill>
                <a:latin typeface="Trebuchet MS"/>
              </a:rPr>
              <a:t>[</a:t>
            </a:r>
            <a:r>
              <a:rPr b="1" i="1" lang="en-US" sz="1400" spc="-1" strike="noStrike">
                <a:solidFill>
                  <a:srgbClr val="000000"/>
                </a:solidFill>
                <a:latin typeface="Trebuchet MS"/>
              </a:rPr>
              <a:t>choose one</a:t>
            </a:r>
            <a:r>
              <a:rPr b="1" lang="en-US" sz="1400" spc="-1" strike="noStrike">
                <a:solidFill>
                  <a:srgbClr val="000000"/>
                </a:solidFill>
                <a:latin typeface="Trebuchet MS"/>
              </a:rPr>
              <a:t>]</a:t>
            </a:r>
            <a:endParaRPr b="0" lang="en-US" sz="1400" spc="-1" strike="noStrike">
              <a:latin typeface="Arial"/>
            </a:endParaRPr>
          </a:p>
          <a:p>
            <a:pPr>
              <a:lnSpc>
                <a:spcPct val="100000"/>
              </a:lnSpc>
            </a:pPr>
            <a:r>
              <a:rPr b="0" lang="en-US" sz="1000" spc="-1" strike="noStrike">
                <a:solidFill>
                  <a:srgbClr val="000000"/>
                </a:solidFill>
                <a:latin typeface="Trebuchet MS"/>
              </a:rPr>
              <a:t> </a:t>
            </a:r>
            <a:endParaRPr b="0" lang="en-US" sz="1000" spc="-1" strike="noStrike">
              <a:latin typeface="Arial"/>
            </a:endParaRPr>
          </a:p>
          <a:p>
            <a:pPr>
              <a:lnSpc>
                <a:spcPct val="150000"/>
              </a:lnSpc>
            </a:pPr>
            <a:r>
              <a:rPr b="0" lang="en-US" sz="1400" spc="-1" strike="noStrike">
                <a:solidFill>
                  <a:srgbClr val="000000"/>
                </a:solidFill>
                <a:latin typeface="Trebuchet MS"/>
              </a:rPr>
              <a:t>___ a.</a:t>
            </a:r>
            <a:r>
              <a:rPr b="0" lang="en-US" sz="1400" spc="-1" strike="noStrike">
                <a:solidFill>
                  <a:srgbClr val="000000"/>
                </a:solidFill>
                <a:latin typeface="Trebuchet MS"/>
              </a:rPr>
              <a:t>	</a:t>
            </a:r>
            <a:r>
              <a:rPr b="0" lang="en-US" sz="1400" spc="-1" strike="noStrike">
                <a:solidFill>
                  <a:srgbClr val="000000"/>
                </a:solidFill>
                <a:latin typeface="Trebuchet MS"/>
              </a:rPr>
              <a:t>BESE and the local school boards (current law) </a:t>
            </a:r>
            <a:endParaRPr b="0" lang="en-US" sz="1400" spc="-1" strike="noStrike">
              <a:latin typeface="Arial"/>
            </a:endParaRPr>
          </a:p>
          <a:p>
            <a:pPr>
              <a:lnSpc>
                <a:spcPct val="150000"/>
              </a:lnSpc>
            </a:pPr>
            <a:r>
              <a:rPr b="0" lang="en-US" sz="1400" spc="-1" strike="noStrike">
                <a:solidFill>
                  <a:srgbClr val="000000"/>
                </a:solidFill>
                <a:latin typeface="Trebuchet MS"/>
              </a:rPr>
              <a:t>___ b.        Only BESE  </a:t>
            </a:r>
            <a:endParaRPr b="0" lang="en-US" sz="1400" spc="-1" strike="noStrike">
              <a:latin typeface="Arial"/>
            </a:endParaRPr>
          </a:p>
          <a:p>
            <a:pPr>
              <a:lnSpc>
                <a:spcPct val="150000"/>
              </a:lnSpc>
            </a:pPr>
            <a:r>
              <a:rPr b="0" lang="en-US" sz="1400" spc="-1" strike="noStrike">
                <a:solidFill>
                  <a:srgbClr val="000000"/>
                </a:solidFill>
                <a:latin typeface="Trebuchet MS"/>
              </a:rPr>
              <a:t>___ c.</a:t>
            </a:r>
            <a:r>
              <a:rPr b="0" lang="en-US" sz="1400" spc="-1" strike="noStrike">
                <a:solidFill>
                  <a:srgbClr val="000000"/>
                </a:solidFill>
                <a:latin typeface="Trebuchet MS"/>
              </a:rPr>
              <a:t>	</a:t>
            </a:r>
            <a:r>
              <a:rPr b="0" lang="en-US" sz="1400" spc="-1" strike="noStrike">
                <a:solidFill>
                  <a:srgbClr val="000000"/>
                </a:solidFill>
                <a:latin typeface="Trebuchet MS"/>
              </a:rPr>
              <a:t>Only</a:t>
            </a:r>
            <a:r>
              <a:rPr b="0" lang="en-US" sz="1200" spc="-1" strike="noStrike">
                <a:solidFill>
                  <a:srgbClr val="000000"/>
                </a:solidFill>
                <a:latin typeface="Trebuchet MS"/>
              </a:rPr>
              <a:t> </a:t>
            </a:r>
            <a:r>
              <a:rPr b="0" lang="en-US" sz="1400" spc="-1" strike="noStrike">
                <a:solidFill>
                  <a:srgbClr val="000000"/>
                </a:solidFill>
                <a:latin typeface="Trebuchet MS"/>
              </a:rPr>
              <a:t>local school boards</a:t>
            </a:r>
            <a:endParaRPr b="0" lang="en-US" sz="1400" spc="-1" strike="noStrike">
              <a:latin typeface="Arial"/>
            </a:endParaRPr>
          </a:p>
          <a:p>
            <a:pPr>
              <a:lnSpc>
                <a:spcPct val="150000"/>
              </a:lnSpc>
            </a:pPr>
            <a:r>
              <a:rPr b="0" lang="en-US" sz="1400" spc="-1" strike="noStrike">
                <a:solidFill>
                  <a:srgbClr val="000000"/>
                </a:solidFill>
                <a:latin typeface="Trebuchet MS"/>
              </a:rPr>
              <a:t>___ d.</a:t>
            </a:r>
            <a:r>
              <a:rPr b="0" lang="en-US" sz="1400" spc="-1" strike="noStrike">
                <a:solidFill>
                  <a:srgbClr val="000000"/>
                </a:solidFill>
                <a:latin typeface="Trebuchet MS"/>
              </a:rPr>
              <a:t>	</a:t>
            </a:r>
            <a:r>
              <a:rPr b="0" lang="en-US" sz="1400" spc="-1" strike="noStrike">
                <a:solidFill>
                  <a:srgbClr val="000000"/>
                </a:solidFill>
                <a:latin typeface="Trebuchet MS"/>
              </a:rPr>
              <a:t>No consensus </a:t>
            </a:r>
            <a:endParaRPr b="0" lang="en-US" sz="1400" spc="-1" strike="noStrike">
              <a:latin typeface="Arial"/>
            </a:endParaRPr>
          </a:p>
          <a:p>
            <a:pPr>
              <a:lnSpc>
                <a:spcPct val="100000"/>
              </a:lnSpc>
            </a:pPr>
            <a:r>
              <a:rPr b="0" lang="en-US" sz="1100" spc="-1" strike="noStrike">
                <a:solidFill>
                  <a:srgbClr val="000000"/>
                </a:solidFill>
                <a:latin typeface="Trebuchet MS"/>
              </a:rPr>
              <a:t> </a:t>
            </a:r>
            <a:endParaRPr b="0" lang="en-US" sz="1100" spc="-1" strike="noStrike">
              <a:latin typeface="Arial"/>
            </a:endParaRPr>
          </a:p>
          <a:p>
            <a:pPr>
              <a:lnSpc>
                <a:spcPct val="100000"/>
              </a:lnSpc>
            </a:pPr>
            <a:r>
              <a:rPr b="0" lang="en-US" sz="1400" spc="-1" strike="noStrike">
                <a:solidFill>
                  <a:srgbClr val="000000"/>
                </a:solidFill>
                <a:latin typeface="Trebuchet MS"/>
              </a:rPr>
              <a:t>COMMENTS:</a:t>
            </a:r>
            <a:endParaRPr b="0" lang="en-US" sz="1400" spc="-1" strike="noStrike">
              <a:latin typeface="Arial"/>
            </a:endParaRPr>
          </a:p>
          <a:p>
            <a:pPr>
              <a:lnSpc>
                <a:spcPct val="100000"/>
              </a:lnSpc>
            </a:pPr>
            <a:r>
              <a:rPr b="0" lang="en-US" sz="1200" spc="-1" strike="noStrike">
                <a:solidFill>
                  <a:srgbClr val="000000"/>
                </a:solidFill>
                <a:latin typeface="Trebuchet MS"/>
              </a:rPr>
              <a:t> </a:t>
            </a:r>
            <a:endParaRPr b="0" lang="en-US" sz="1200" spc="-1" strike="noStrike">
              <a:latin typeface="Arial"/>
            </a:endParaRPr>
          </a:p>
          <a:p>
            <a:pPr>
              <a:lnSpc>
                <a:spcPct val="100000"/>
              </a:lnSpc>
            </a:pPr>
            <a:r>
              <a:rPr b="0" lang="en-US" sz="1100" spc="-1" strike="noStrike">
                <a:solidFill>
                  <a:srgbClr val="000000"/>
                </a:solidFill>
                <a:latin typeface="Trebuchet MS"/>
              </a:rPr>
              <a:t> </a:t>
            </a:r>
            <a:endParaRPr b="0" lang="en-US" sz="1100" spc="-1" strike="noStrike">
              <a:latin typeface="Arial"/>
            </a:endParaRPr>
          </a:p>
        </p:txBody>
      </p:sp>
      <p:sp>
        <p:nvSpPr>
          <p:cNvPr id="255" name="CustomShape 5"/>
          <p:cNvSpPr/>
          <p:nvPr/>
        </p:nvSpPr>
        <p:spPr>
          <a:xfrm>
            <a:off x="442440" y="4280400"/>
            <a:ext cx="10530000" cy="246528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latin typeface="Trebuchet MS"/>
                <a:ea typeface="Calibri"/>
              </a:rPr>
              <a:t>2. Should the number of </a:t>
            </a:r>
            <a:r>
              <a:rPr b="0" lang="en-US" sz="1400" spc="-1" strike="noStrike">
                <a:solidFill>
                  <a:srgbClr val="000000"/>
                </a:solidFill>
                <a:latin typeface="Trebuchet MS"/>
                <a:ea typeface="Calibri"/>
              </a:rPr>
              <a:t>Board of Elementary and Secondary Education (</a:t>
            </a:r>
            <a:r>
              <a:rPr b="1" lang="en-US" sz="1400" spc="-1" strike="noStrike">
                <a:solidFill>
                  <a:srgbClr val="000000"/>
                </a:solidFill>
                <a:latin typeface="Trebuchet MS"/>
                <a:ea typeface="Calibri"/>
              </a:rPr>
              <a:t>BESE)-authorized Type 2, 4, and 5 charter schools in Louisiana be limited or “capped”?</a:t>
            </a:r>
            <a:endParaRPr b="0" lang="en-US" sz="1400" spc="-1" strike="noStrike">
              <a:latin typeface="Arial"/>
            </a:endParaRPr>
          </a:p>
          <a:p>
            <a:pPr>
              <a:lnSpc>
                <a:spcPct val="100000"/>
              </a:lnSpc>
            </a:pPr>
            <a:r>
              <a:rPr b="0" lang="en-US" sz="900" spc="-1" strike="noStrike">
                <a:solidFill>
                  <a:srgbClr val="000000"/>
                </a:solidFill>
                <a:latin typeface="Trebuchet MS"/>
                <a:ea typeface="Calibri"/>
              </a:rPr>
              <a:t> </a:t>
            </a:r>
            <a:endParaRPr b="0" lang="en-US" sz="900" spc="-1" strike="noStrike">
              <a:latin typeface="Arial"/>
            </a:endParaRPr>
          </a:p>
          <a:p>
            <a:pPr>
              <a:lnSpc>
                <a:spcPct val="150000"/>
              </a:lnSpc>
            </a:pPr>
            <a:r>
              <a:rPr b="0" lang="en-US" sz="1400" spc="-1" strike="noStrike">
                <a:solidFill>
                  <a:srgbClr val="000000"/>
                </a:solidFill>
                <a:latin typeface="Trebuchet MS"/>
                <a:ea typeface="Calibri"/>
              </a:rPr>
              <a:t>___ a.</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Yes </a:t>
            </a:r>
            <a:endParaRPr b="0" lang="en-US" sz="1400" spc="-1" strike="noStrike">
              <a:latin typeface="Arial"/>
            </a:endParaRPr>
          </a:p>
          <a:p>
            <a:pPr>
              <a:lnSpc>
                <a:spcPct val="150000"/>
              </a:lnSpc>
            </a:pPr>
            <a:r>
              <a:rPr b="0" lang="en-US" sz="1400" spc="-1" strike="noStrike">
                <a:solidFill>
                  <a:srgbClr val="000000"/>
                </a:solidFill>
                <a:latin typeface="Trebuchet MS"/>
                <a:ea typeface="Calibri"/>
              </a:rPr>
              <a:t>___ b.</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No</a:t>
            </a:r>
            <a:endParaRPr b="0" lang="en-US" sz="1400" spc="-1" strike="noStrike">
              <a:latin typeface="Arial"/>
            </a:endParaRPr>
          </a:p>
          <a:p>
            <a:pPr>
              <a:lnSpc>
                <a:spcPct val="150000"/>
              </a:lnSpc>
            </a:pPr>
            <a:r>
              <a:rPr b="0" lang="en-US" sz="1400" spc="-1" strike="noStrike">
                <a:solidFill>
                  <a:srgbClr val="000000"/>
                </a:solidFill>
                <a:latin typeface="Trebuchet MS"/>
                <a:ea typeface="Calibri"/>
              </a:rPr>
              <a:t>___ c.</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No consensus</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 </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COMMENTS:</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 </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 </a:t>
            </a:r>
            <a:endParaRPr b="0" lang="en-US" sz="1400" spc="-1" strike="noStrike">
              <a:latin typeface="Arial"/>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6" name="Picture 2" descr=""/>
          <p:cNvPicPr/>
          <p:nvPr/>
        </p:nvPicPr>
        <p:blipFill>
          <a:blip r:embed="rId1"/>
          <a:stretch/>
        </p:blipFill>
        <p:spPr>
          <a:xfrm>
            <a:off x="150840" y="212760"/>
            <a:ext cx="1018440" cy="864360"/>
          </a:xfrm>
          <a:prstGeom prst="rect">
            <a:avLst/>
          </a:prstGeom>
          <a:ln>
            <a:noFill/>
          </a:ln>
        </p:spPr>
      </p:pic>
      <p:sp>
        <p:nvSpPr>
          <p:cNvPr id="257" name="TextShape 1"/>
          <p:cNvSpPr txBox="1"/>
          <p:nvPr/>
        </p:nvSpPr>
        <p:spPr>
          <a:xfrm>
            <a:off x="8590680" y="6041520"/>
            <a:ext cx="682920" cy="364680"/>
          </a:xfrm>
          <a:prstGeom prst="rect">
            <a:avLst/>
          </a:prstGeom>
          <a:noFill/>
          <a:ln>
            <a:noFill/>
          </a:ln>
        </p:spPr>
        <p:txBody>
          <a:bodyPr anchor="ctr">
            <a:normAutofit/>
          </a:bodyPr>
          <a:p>
            <a:pPr algn="r">
              <a:lnSpc>
                <a:spcPct val="100000"/>
              </a:lnSpc>
            </a:pPr>
            <a:fld id="{F2CE358C-70EC-453E-87CF-DA9E060921C7}"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258" name="CustomShape 2"/>
          <p:cNvSpPr/>
          <p:nvPr/>
        </p:nvSpPr>
        <p:spPr>
          <a:xfrm>
            <a:off x="500760" y="1190520"/>
            <a:ext cx="10645920" cy="237384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latin typeface="Trebuchet MS"/>
                <a:ea typeface="Calibri"/>
              </a:rPr>
              <a:t>3. Current Louisiana law allows each charter school’s board to contract for the charter</a:t>
            </a:r>
            <a:endParaRPr b="0" lang="en-US" sz="1400" spc="-1" strike="noStrike">
              <a:latin typeface="Arial"/>
            </a:endParaRPr>
          </a:p>
          <a:p>
            <a:pPr>
              <a:lnSpc>
                <a:spcPct val="100000"/>
              </a:lnSpc>
            </a:pPr>
            <a:r>
              <a:rPr b="1" lang="en-US" sz="1400" spc="-1" strike="noStrike">
                <a:solidFill>
                  <a:srgbClr val="000000"/>
                </a:solidFill>
                <a:latin typeface="Trebuchet MS"/>
                <a:ea typeface="Calibri"/>
              </a:rPr>
              <a:t>school’s day-to-day operations with either a non-profit or for-profit charter management organization. Should contracting with for-profit charter management organizations be legal?</a:t>
            </a:r>
            <a:endParaRPr b="0" lang="en-US" sz="1400" spc="-1" strike="noStrike">
              <a:latin typeface="Arial"/>
            </a:endParaRPr>
          </a:p>
          <a:p>
            <a:pPr>
              <a:lnSpc>
                <a:spcPct val="100000"/>
              </a:lnSpc>
            </a:pPr>
            <a:r>
              <a:rPr b="0" lang="en-US" sz="1000" spc="-1" strike="noStrike">
                <a:solidFill>
                  <a:srgbClr val="000000"/>
                </a:solidFill>
                <a:latin typeface="Trebuchet MS"/>
                <a:ea typeface="Calibri"/>
              </a:rPr>
              <a:t> </a:t>
            </a:r>
            <a:endParaRPr b="0" lang="en-US" sz="1000" spc="-1" strike="noStrike">
              <a:latin typeface="Arial"/>
            </a:endParaRPr>
          </a:p>
          <a:p>
            <a:pPr>
              <a:lnSpc>
                <a:spcPct val="100000"/>
              </a:lnSpc>
            </a:pPr>
            <a:r>
              <a:rPr b="0" lang="en-US" sz="1400" spc="-1" strike="noStrike">
                <a:solidFill>
                  <a:srgbClr val="000000"/>
                </a:solidFill>
                <a:latin typeface="Trebuchet MS"/>
                <a:ea typeface="Calibri"/>
              </a:rPr>
              <a:t>___ a.</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Yes</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___ b.</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No</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___ c.</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No consensus</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 </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COMMENTS:</a:t>
            </a:r>
            <a:endParaRPr b="0" lang="en-US" sz="1400" spc="-1" strike="noStrike">
              <a:latin typeface="Arial"/>
            </a:endParaRPr>
          </a:p>
          <a:p>
            <a:pPr>
              <a:lnSpc>
                <a:spcPct val="100000"/>
              </a:lnSpc>
            </a:pPr>
            <a:br/>
            <a:r>
              <a:rPr b="0" lang="en-US" sz="1400" spc="-1" strike="noStrike">
                <a:solidFill>
                  <a:srgbClr val="000000"/>
                </a:solidFill>
                <a:latin typeface="Trebuchet MS"/>
                <a:ea typeface="Calibri"/>
              </a:rPr>
              <a:t> </a:t>
            </a:r>
            <a:endParaRPr b="0" lang="en-US" sz="1400" spc="-1" strike="noStrike">
              <a:latin typeface="Arial"/>
            </a:endParaRPr>
          </a:p>
        </p:txBody>
      </p:sp>
      <p:sp>
        <p:nvSpPr>
          <p:cNvPr id="259" name="CustomShape 3"/>
          <p:cNvSpPr/>
          <p:nvPr/>
        </p:nvSpPr>
        <p:spPr>
          <a:xfrm>
            <a:off x="500760" y="3867120"/>
            <a:ext cx="10645920" cy="266328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p>
            <a:pPr marL="457200" indent="-456840">
              <a:lnSpc>
                <a:spcPct val="100000"/>
              </a:lnSpc>
            </a:pPr>
            <a:r>
              <a:rPr b="1" lang="en-US" sz="1400" spc="-1" strike="noStrike">
                <a:solidFill>
                  <a:srgbClr val="000000"/>
                </a:solidFill>
                <a:latin typeface="Trebuchet MS"/>
                <a:ea typeface="Calibri"/>
              </a:rPr>
              <a:t>4. Should it be a requirement for authorization that charter school boards </a:t>
            </a:r>
            <a:r>
              <a:rPr b="1" i="1" lang="en-US" sz="1400" spc="-1" strike="noStrike">
                <a:solidFill>
                  <a:srgbClr val="000000"/>
                </a:solidFill>
                <a:latin typeface="Trebuchet MS"/>
                <a:ea typeface="Calibri"/>
              </a:rPr>
              <a:t>[Select all that apply]:</a:t>
            </a:r>
            <a:endParaRPr b="0" lang="en-US" sz="1400" spc="-1" strike="noStrike">
              <a:latin typeface="Arial"/>
            </a:endParaRPr>
          </a:p>
          <a:p>
            <a:pPr marL="457200" indent="-456840">
              <a:lnSpc>
                <a:spcPct val="100000"/>
              </a:lnSpc>
            </a:pPr>
            <a:r>
              <a:rPr b="1" lang="en-US" sz="1400" spc="-1" strike="noStrike">
                <a:solidFill>
                  <a:srgbClr val="000000"/>
                </a:solidFill>
                <a:latin typeface="Trebuchet MS"/>
                <a:ea typeface="Calibri"/>
              </a:rPr>
              <a:t> </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___ a.</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include at least one parent/guardian of children attending that school</a:t>
            </a:r>
            <a:endParaRPr b="0" lang="en-US" sz="1400" spc="-1" strike="noStrike">
              <a:latin typeface="Arial"/>
            </a:endParaRPr>
          </a:p>
          <a:p>
            <a:pPr>
              <a:lnSpc>
                <a:spcPct val="100000"/>
              </a:lnSpc>
            </a:pPr>
            <a:r>
              <a:rPr b="0" lang="en-US" sz="900" spc="-1" strike="noStrike">
                <a:solidFill>
                  <a:srgbClr val="000000"/>
                </a:solidFill>
                <a:latin typeface="Trebuchet MS"/>
                <a:ea typeface="Calibri"/>
              </a:rPr>
              <a:t> </a:t>
            </a:r>
            <a:endParaRPr b="0" lang="en-US" sz="900" spc="-1" strike="noStrike">
              <a:latin typeface="Arial"/>
            </a:endParaRPr>
          </a:p>
          <a:p>
            <a:pPr>
              <a:lnSpc>
                <a:spcPct val="100000"/>
              </a:lnSpc>
            </a:pPr>
            <a:r>
              <a:rPr b="0" lang="en-US" sz="1400" spc="-1" strike="noStrike">
                <a:solidFill>
                  <a:srgbClr val="000000"/>
                </a:solidFill>
                <a:latin typeface="Trebuchet MS"/>
                <a:ea typeface="Calibri"/>
              </a:rPr>
              <a:t>___ b.</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include some representation of the various demographic groups within that school board’s jurisdiction</a:t>
            </a:r>
            <a:endParaRPr b="0" lang="en-US" sz="1400" spc="-1" strike="noStrike">
              <a:latin typeface="Arial"/>
            </a:endParaRPr>
          </a:p>
          <a:p>
            <a:pPr>
              <a:lnSpc>
                <a:spcPct val="100000"/>
              </a:lnSpc>
            </a:pPr>
            <a:r>
              <a:rPr b="0" lang="en-US" sz="1100" spc="-1" strike="noStrike">
                <a:solidFill>
                  <a:srgbClr val="000000"/>
                </a:solidFill>
                <a:latin typeface="Trebuchet MS"/>
                <a:ea typeface="Calibri"/>
              </a:rPr>
              <a:t> </a:t>
            </a:r>
            <a:endParaRPr b="0" lang="en-US" sz="1100" spc="-1" strike="noStrike">
              <a:latin typeface="Arial"/>
            </a:endParaRPr>
          </a:p>
          <a:p>
            <a:pPr>
              <a:lnSpc>
                <a:spcPct val="100000"/>
              </a:lnSpc>
            </a:pPr>
            <a:r>
              <a:rPr b="0" lang="en-US" sz="1400" spc="-1" strike="noStrike">
                <a:solidFill>
                  <a:srgbClr val="000000"/>
                </a:solidFill>
                <a:latin typeface="Trebuchet MS"/>
                <a:ea typeface="Calibri"/>
              </a:rPr>
              <a:t>___ c.</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represent the geographical area of the students attending that school, regardless of type of charter school</a:t>
            </a:r>
            <a:endParaRPr b="0" lang="en-US" sz="1400" spc="-1" strike="noStrike">
              <a:latin typeface="Arial"/>
            </a:endParaRPr>
          </a:p>
          <a:p>
            <a:pPr>
              <a:lnSpc>
                <a:spcPct val="100000"/>
              </a:lnSpc>
            </a:pPr>
            <a:r>
              <a:rPr b="0" lang="en-US" sz="900" spc="-1" strike="noStrike">
                <a:solidFill>
                  <a:srgbClr val="000000"/>
                </a:solidFill>
                <a:latin typeface="Trebuchet MS"/>
                <a:ea typeface="Calibri"/>
              </a:rPr>
              <a:t> </a:t>
            </a:r>
            <a:endParaRPr b="0" lang="en-US" sz="900" spc="-1" strike="noStrike">
              <a:latin typeface="Arial"/>
            </a:endParaRPr>
          </a:p>
          <a:p>
            <a:pPr>
              <a:lnSpc>
                <a:spcPct val="100000"/>
              </a:lnSpc>
            </a:pPr>
            <a:r>
              <a:rPr b="0" lang="en-US" sz="1400" spc="-1" strike="noStrike">
                <a:solidFill>
                  <a:srgbClr val="000000"/>
                </a:solidFill>
                <a:latin typeface="Trebuchet MS"/>
                <a:ea typeface="Calibri"/>
              </a:rPr>
              <a:t>___ d.</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No consensus</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 </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COMMENTS:</a:t>
            </a:r>
            <a:endParaRPr b="0" lang="en-US" sz="1400" spc="-1" strike="noStrike">
              <a:latin typeface="Arial"/>
            </a:endParaRPr>
          </a:p>
          <a:p>
            <a:pPr>
              <a:lnSpc>
                <a:spcPct val="100000"/>
              </a:lnSpc>
            </a:pPr>
            <a:endParaRPr b="0" lang="en-US" sz="1400" spc="-1" strike="noStrike">
              <a:latin typeface="Arial"/>
            </a:endParaRPr>
          </a:p>
          <a:p>
            <a:pPr>
              <a:lnSpc>
                <a:spcPct val="100000"/>
              </a:lnSpc>
            </a:pPr>
            <a:endParaRPr b="0" lang="en-US" sz="1400" spc="-1" strike="noStrike">
              <a:latin typeface="Arial"/>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CustomShape 1"/>
          <p:cNvSpPr/>
          <p:nvPr/>
        </p:nvSpPr>
        <p:spPr>
          <a:xfrm>
            <a:off x="413280" y="1269720"/>
            <a:ext cx="11082240" cy="4847040"/>
          </a:xfrm>
          <a:prstGeom prst="rect">
            <a:avLst/>
          </a:prstGeom>
          <a:noFill/>
          <a:ln>
            <a:noFill/>
          </a:ln>
        </p:spPr>
        <p:style>
          <a:lnRef idx="0"/>
          <a:fillRef idx="0"/>
          <a:effectRef idx="0"/>
          <a:fontRef idx="minor"/>
        </p:style>
        <p:txBody>
          <a:bodyPr lIns="90000" rIns="90000" tIns="45000" bIns="45000">
            <a:normAutofit/>
          </a:bodyPr>
          <a:p>
            <a:pPr>
              <a:lnSpc>
                <a:spcPct val="90000"/>
              </a:lnSpc>
              <a:spcBef>
                <a:spcPts val="1001"/>
              </a:spcBef>
            </a:pPr>
            <a:endParaRPr b="0" lang="en-US" sz="1800" spc="-1" strike="noStrike">
              <a:latin typeface="Arial"/>
            </a:endParaRPr>
          </a:p>
          <a:p>
            <a:pPr marL="457200">
              <a:lnSpc>
                <a:spcPct val="100000"/>
              </a:lnSpc>
              <a:spcBef>
                <a:spcPts val="499"/>
              </a:spcBef>
            </a:pPr>
            <a:endParaRPr b="0" lang="en-US" sz="1800" spc="-1" strike="noStrike">
              <a:latin typeface="Arial"/>
            </a:endParaRPr>
          </a:p>
        </p:txBody>
      </p:sp>
      <p:pic>
        <p:nvPicPr>
          <p:cNvPr id="261" name="Picture 2" descr=""/>
          <p:cNvPicPr/>
          <p:nvPr/>
        </p:nvPicPr>
        <p:blipFill>
          <a:blip r:embed="rId1"/>
          <a:stretch/>
        </p:blipFill>
        <p:spPr>
          <a:xfrm>
            <a:off x="150840" y="212760"/>
            <a:ext cx="903600" cy="767160"/>
          </a:xfrm>
          <a:prstGeom prst="rect">
            <a:avLst/>
          </a:prstGeom>
          <a:ln>
            <a:noFill/>
          </a:ln>
        </p:spPr>
      </p:pic>
      <p:sp>
        <p:nvSpPr>
          <p:cNvPr id="262" name="TextShape 2"/>
          <p:cNvSpPr txBox="1"/>
          <p:nvPr/>
        </p:nvSpPr>
        <p:spPr>
          <a:xfrm>
            <a:off x="8590680" y="6041520"/>
            <a:ext cx="682920" cy="364680"/>
          </a:xfrm>
          <a:prstGeom prst="rect">
            <a:avLst/>
          </a:prstGeom>
          <a:noFill/>
          <a:ln>
            <a:noFill/>
          </a:ln>
        </p:spPr>
        <p:txBody>
          <a:bodyPr anchor="ctr">
            <a:normAutofit/>
          </a:bodyPr>
          <a:p>
            <a:pPr algn="r">
              <a:lnSpc>
                <a:spcPct val="100000"/>
              </a:lnSpc>
            </a:pPr>
            <a:fld id="{59A270D1-B00F-44E4-B851-627BECF61B05}"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263" name="CustomShape 3"/>
          <p:cNvSpPr/>
          <p:nvPr/>
        </p:nvSpPr>
        <p:spPr>
          <a:xfrm>
            <a:off x="413280" y="1269720"/>
            <a:ext cx="10254600" cy="321048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latin typeface="Trebuchet MS"/>
              </a:rPr>
              <a:t>5. Act 91 by New Orleans Senator Karen Carter Peterson, passed in the 2016 Regular</a:t>
            </a:r>
            <a:r>
              <a:rPr b="0" lang="en-US" sz="1400" spc="-1" strike="noStrike">
                <a:solidFill>
                  <a:srgbClr val="000000"/>
                </a:solidFill>
                <a:latin typeface="Trebuchet MS"/>
              </a:rPr>
              <a:t> </a:t>
            </a:r>
            <a:r>
              <a:rPr b="1" lang="en-US" sz="1400" spc="-1" strike="noStrike">
                <a:solidFill>
                  <a:srgbClr val="000000"/>
                </a:solidFill>
                <a:latin typeface="Trebuchet MS"/>
              </a:rPr>
              <a:t>Legislative Session, required all RSD schools to be returned to the jurisdiction of the Orleans Parish School Board by July 1, 2019.  In the same way, should there be a general law applying to any local school district in Louisiana to establish a formal process and timeline for the return of a Recovery School District’s charter school, or schools, to the jurisdiction of its local school board?</a:t>
            </a:r>
            <a:endParaRPr b="0" lang="en-US" sz="1400" spc="-1" strike="noStrike">
              <a:latin typeface="Arial"/>
            </a:endParaRPr>
          </a:p>
          <a:p>
            <a:pPr>
              <a:lnSpc>
                <a:spcPct val="100000"/>
              </a:lnSpc>
            </a:pPr>
            <a:r>
              <a:rPr b="0" lang="en-US" sz="800" spc="-1" strike="noStrike">
                <a:solidFill>
                  <a:srgbClr val="000000"/>
                </a:solidFill>
                <a:latin typeface="Trebuchet MS"/>
              </a:rPr>
              <a:t> </a:t>
            </a:r>
            <a:endParaRPr b="0" lang="en-US" sz="800" spc="-1" strike="noStrike">
              <a:latin typeface="Arial"/>
            </a:endParaRPr>
          </a:p>
          <a:p>
            <a:pPr>
              <a:lnSpc>
                <a:spcPct val="150000"/>
              </a:lnSpc>
            </a:pPr>
            <a:r>
              <a:rPr b="0" lang="en-US" sz="1400" spc="-1" strike="noStrike">
                <a:solidFill>
                  <a:srgbClr val="000000"/>
                </a:solidFill>
                <a:latin typeface="Trebuchet MS"/>
              </a:rPr>
              <a:t>___ a.</a:t>
            </a:r>
            <a:r>
              <a:rPr b="0" lang="en-US" sz="1400" spc="-1" strike="noStrike">
                <a:solidFill>
                  <a:srgbClr val="000000"/>
                </a:solidFill>
                <a:latin typeface="Trebuchet MS"/>
              </a:rPr>
              <a:t>	</a:t>
            </a:r>
            <a:r>
              <a:rPr b="0" lang="en-US" sz="1400" spc="-1" strike="noStrike">
                <a:solidFill>
                  <a:srgbClr val="000000"/>
                </a:solidFill>
                <a:latin typeface="Trebuchet MS"/>
              </a:rPr>
              <a:t>Yes</a:t>
            </a:r>
            <a:endParaRPr b="0" lang="en-US" sz="1400" spc="-1" strike="noStrike">
              <a:latin typeface="Arial"/>
            </a:endParaRPr>
          </a:p>
          <a:p>
            <a:pPr>
              <a:lnSpc>
                <a:spcPct val="150000"/>
              </a:lnSpc>
            </a:pPr>
            <a:r>
              <a:rPr b="0" lang="en-US" sz="1400" spc="-1" strike="noStrike">
                <a:solidFill>
                  <a:srgbClr val="000000"/>
                </a:solidFill>
                <a:latin typeface="Trebuchet MS"/>
              </a:rPr>
              <a:t>___ b.</a:t>
            </a:r>
            <a:r>
              <a:rPr b="0" lang="en-US" sz="1400" spc="-1" strike="noStrike">
                <a:solidFill>
                  <a:srgbClr val="000000"/>
                </a:solidFill>
                <a:latin typeface="Trebuchet MS"/>
              </a:rPr>
              <a:t>	</a:t>
            </a:r>
            <a:r>
              <a:rPr b="0" lang="en-US" sz="1400" spc="-1" strike="noStrike">
                <a:solidFill>
                  <a:srgbClr val="000000"/>
                </a:solidFill>
                <a:latin typeface="Trebuchet MS"/>
              </a:rPr>
              <a:t>No</a:t>
            </a:r>
            <a:endParaRPr b="0" lang="en-US" sz="1400" spc="-1" strike="noStrike">
              <a:latin typeface="Arial"/>
            </a:endParaRPr>
          </a:p>
          <a:p>
            <a:pPr>
              <a:lnSpc>
                <a:spcPct val="150000"/>
              </a:lnSpc>
            </a:pPr>
            <a:r>
              <a:rPr b="0" lang="en-US" sz="1400" spc="-1" strike="noStrike">
                <a:solidFill>
                  <a:srgbClr val="000000"/>
                </a:solidFill>
                <a:latin typeface="Trebuchet MS"/>
              </a:rPr>
              <a:t>___ c.</a:t>
            </a:r>
            <a:r>
              <a:rPr b="0" lang="en-US" sz="1400" spc="-1" strike="noStrike">
                <a:solidFill>
                  <a:srgbClr val="000000"/>
                </a:solidFill>
                <a:latin typeface="Trebuchet MS"/>
              </a:rPr>
              <a:t>	</a:t>
            </a:r>
            <a:r>
              <a:rPr b="0" lang="en-US" sz="1400" spc="-1" strike="noStrike">
                <a:solidFill>
                  <a:srgbClr val="000000"/>
                </a:solidFill>
                <a:latin typeface="Trebuchet MS"/>
              </a:rPr>
              <a:t>No consensus</a:t>
            </a:r>
            <a:endParaRPr b="0" lang="en-US" sz="1400" spc="-1" strike="noStrike">
              <a:latin typeface="Arial"/>
            </a:endParaRPr>
          </a:p>
          <a:p>
            <a:pPr>
              <a:lnSpc>
                <a:spcPct val="100000"/>
              </a:lnSpc>
            </a:pPr>
            <a:r>
              <a:rPr b="0" lang="en-US" sz="1400" spc="-1" strike="noStrike">
                <a:solidFill>
                  <a:srgbClr val="000000"/>
                </a:solidFill>
                <a:latin typeface="Trebuchet MS"/>
              </a:rPr>
              <a:t> </a:t>
            </a:r>
            <a:endParaRPr b="0" lang="en-US" sz="1400" spc="-1" strike="noStrike">
              <a:latin typeface="Arial"/>
            </a:endParaRPr>
          </a:p>
          <a:p>
            <a:pPr>
              <a:lnSpc>
                <a:spcPct val="100000"/>
              </a:lnSpc>
            </a:pPr>
            <a:r>
              <a:rPr b="0" lang="en-US" sz="1400" spc="-1" strike="noStrike">
                <a:solidFill>
                  <a:srgbClr val="000000"/>
                </a:solidFill>
                <a:latin typeface="Trebuchet MS"/>
              </a:rPr>
              <a:t>COMMENTS:</a:t>
            </a:r>
            <a:endParaRPr b="0" lang="en-US" sz="1400" spc="-1" strike="noStrike">
              <a:latin typeface="Arial"/>
            </a:endParaRPr>
          </a:p>
          <a:p>
            <a:pPr>
              <a:lnSpc>
                <a:spcPct val="100000"/>
              </a:lnSpc>
            </a:pPr>
            <a:endParaRPr b="0" lang="en-US" sz="1400" spc="-1" strike="noStrike">
              <a:latin typeface="Arial"/>
            </a:endParaRPr>
          </a:p>
          <a:p>
            <a:pPr>
              <a:lnSpc>
                <a:spcPct val="100000"/>
              </a:lnSpc>
            </a:pPr>
            <a:endParaRPr b="0" lang="en-US" sz="1400" spc="-1" strike="noStrike">
              <a:latin typeface="Arial"/>
            </a:endParaRPr>
          </a:p>
          <a:p>
            <a:pPr>
              <a:lnSpc>
                <a:spcPct val="100000"/>
              </a:lnSpc>
            </a:pPr>
            <a:endParaRPr b="0" lang="en-US" sz="1400" spc="-1" strike="noStrike">
              <a:latin typeface="Arial"/>
            </a:endParaRPr>
          </a:p>
          <a:p>
            <a:pPr>
              <a:lnSpc>
                <a:spcPct val="100000"/>
              </a:lnSpc>
            </a:pPr>
            <a:endParaRPr b="0" lang="en-US" sz="1400" spc="-1" strike="noStrike">
              <a:latin typeface="Arial"/>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CustomShape 1"/>
          <p:cNvSpPr/>
          <p:nvPr/>
        </p:nvSpPr>
        <p:spPr>
          <a:xfrm>
            <a:off x="466560" y="1028160"/>
            <a:ext cx="10581480" cy="560088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latin typeface="Trebuchet MS"/>
              </a:rPr>
              <a:t>6. What further steps beyond early revocation or in the contract’s renewal should BESE, local school boards, and the legislature take to ensure full compliance with federal and state applicable laws and with BESE policies? [</a:t>
            </a:r>
            <a:r>
              <a:rPr b="1" i="1" lang="en-US" sz="1400" spc="-1" strike="noStrike">
                <a:solidFill>
                  <a:srgbClr val="000000"/>
                </a:solidFill>
                <a:latin typeface="Trebuchet MS"/>
              </a:rPr>
              <a:t>Select all that apply</a:t>
            </a:r>
            <a:r>
              <a:rPr b="1" lang="en-US" sz="1400" spc="-1" strike="noStrike">
                <a:solidFill>
                  <a:srgbClr val="000000"/>
                </a:solidFill>
                <a:latin typeface="Trebuchet MS"/>
              </a:rPr>
              <a:t>]</a:t>
            </a:r>
            <a:r>
              <a:rPr b="1" lang="en-US" sz="700" spc="-1" strike="noStrike">
                <a:solidFill>
                  <a:srgbClr val="000000"/>
                </a:solidFill>
                <a:latin typeface="Trebuchet MS"/>
              </a:rPr>
              <a:t> </a:t>
            </a:r>
            <a:endParaRPr b="0" lang="en-US" sz="700" spc="-1" strike="noStrike">
              <a:latin typeface="Arial"/>
            </a:endParaRPr>
          </a:p>
          <a:p>
            <a:pPr>
              <a:lnSpc>
                <a:spcPct val="100000"/>
              </a:lnSpc>
            </a:pPr>
            <a:r>
              <a:rPr b="0" lang="en-US" sz="1400" spc="-1" strike="noStrike">
                <a:solidFill>
                  <a:srgbClr val="000000"/>
                </a:solidFill>
                <a:latin typeface="Trebuchet MS"/>
              </a:rPr>
              <a:t>___ a.</a:t>
            </a:r>
            <a:r>
              <a:rPr b="0" lang="en-US" sz="1400" spc="-1" strike="noStrike">
                <a:solidFill>
                  <a:srgbClr val="000000"/>
                </a:solidFill>
                <a:latin typeface="Trebuchet MS"/>
              </a:rPr>
              <a:t>	</a:t>
            </a:r>
            <a:r>
              <a:rPr b="0" lang="en-US" sz="1400" spc="-1" strike="noStrike">
                <a:solidFill>
                  <a:srgbClr val="000000"/>
                </a:solidFill>
                <a:latin typeface="Trebuchet MS"/>
              </a:rPr>
              <a:t>Require unannounced visits and assessment of each charter school throughout each year</a:t>
            </a:r>
            <a:endParaRPr b="0" lang="en-US" sz="1400" spc="-1" strike="noStrike">
              <a:latin typeface="Arial"/>
            </a:endParaRPr>
          </a:p>
          <a:p>
            <a:pPr>
              <a:lnSpc>
                <a:spcPct val="100000"/>
              </a:lnSpc>
            </a:pPr>
            <a:r>
              <a:rPr b="0" lang="en-US" sz="1400" spc="-1" strike="noStrike">
                <a:solidFill>
                  <a:srgbClr val="000000"/>
                </a:solidFill>
                <a:latin typeface="Trebuchet MS"/>
              </a:rPr>
              <a:t> </a:t>
            </a:r>
            <a:endParaRPr b="0" lang="en-US" sz="1400" spc="-1" strike="noStrike">
              <a:latin typeface="Arial"/>
            </a:endParaRPr>
          </a:p>
          <a:p>
            <a:pPr>
              <a:lnSpc>
                <a:spcPct val="100000"/>
              </a:lnSpc>
            </a:pPr>
            <a:r>
              <a:rPr b="0" lang="en-US" sz="1400" spc="-1" strike="noStrike">
                <a:solidFill>
                  <a:srgbClr val="000000"/>
                </a:solidFill>
                <a:latin typeface="Trebuchet MS"/>
              </a:rPr>
              <a:t>___ b.</a:t>
            </a:r>
            <a:r>
              <a:rPr b="0" lang="en-US" sz="1400" spc="-1" strike="noStrike">
                <a:solidFill>
                  <a:srgbClr val="000000"/>
                </a:solidFill>
                <a:latin typeface="Trebuchet MS"/>
              </a:rPr>
              <a:t>	</a:t>
            </a:r>
            <a:r>
              <a:rPr b="0" lang="en-US" sz="1400" spc="-1" strike="noStrike">
                <a:solidFill>
                  <a:srgbClr val="000000"/>
                </a:solidFill>
                <a:latin typeface="Trebuchet MS"/>
              </a:rPr>
              <a:t>Require higher and more specifically outlined academic, financial and/or organizational standards, or goals, to be met for both initial and renewal contracts</a:t>
            </a:r>
            <a:endParaRPr b="0" lang="en-US" sz="1400" spc="-1" strike="noStrike">
              <a:latin typeface="Arial"/>
            </a:endParaRPr>
          </a:p>
          <a:p>
            <a:pPr>
              <a:lnSpc>
                <a:spcPct val="100000"/>
              </a:lnSpc>
            </a:pPr>
            <a:r>
              <a:rPr b="0" lang="en-US" sz="1400" spc="-1" strike="noStrike">
                <a:solidFill>
                  <a:srgbClr val="000000"/>
                </a:solidFill>
                <a:latin typeface="Trebuchet MS"/>
              </a:rPr>
              <a:t> </a:t>
            </a:r>
            <a:endParaRPr b="0" lang="en-US" sz="1400" spc="-1" strike="noStrike">
              <a:latin typeface="Arial"/>
            </a:endParaRPr>
          </a:p>
          <a:p>
            <a:pPr>
              <a:lnSpc>
                <a:spcPct val="100000"/>
              </a:lnSpc>
            </a:pPr>
            <a:r>
              <a:rPr b="0" lang="en-US" sz="1400" spc="-1" strike="noStrike">
                <a:solidFill>
                  <a:srgbClr val="000000"/>
                </a:solidFill>
                <a:latin typeface="Trebuchet MS"/>
                <a:ea typeface="Times New Roman"/>
              </a:rPr>
              <a:t>___ c.</a:t>
            </a:r>
            <a:r>
              <a:rPr b="0" lang="en-US" sz="1400" spc="-1" strike="noStrike">
                <a:solidFill>
                  <a:srgbClr val="000000"/>
                </a:solidFill>
                <a:latin typeface="Trebuchet MS"/>
                <a:ea typeface="Times New Roman"/>
              </a:rPr>
              <a:t>	</a:t>
            </a:r>
            <a:r>
              <a:rPr b="0" lang="en-US" sz="1400" spc="-1" strike="noStrike">
                <a:solidFill>
                  <a:srgbClr val="000000"/>
                </a:solidFill>
                <a:latin typeface="Trebuchet MS"/>
                <a:ea typeface="Times New Roman"/>
              </a:rPr>
              <a:t>Authorize a maximum of only five years for renewal for any charter, regardless of its outcomes </a:t>
            </a:r>
            <a:endParaRPr b="0" lang="en-US" sz="1400" spc="-1" strike="noStrike">
              <a:latin typeface="Arial"/>
            </a:endParaRPr>
          </a:p>
          <a:p>
            <a:pPr>
              <a:lnSpc>
                <a:spcPct val="100000"/>
              </a:lnSpc>
            </a:pPr>
            <a:r>
              <a:rPr b="0" lang="en-US" sz="1050" spc="-1" strike="noStrike">
                <a:solidFill>
                  <a:srgbClr val="000000"/>
                </a:solidFill>
                <a:latin typeface="Trebuchet MS"/>
                <a:ea typeface="Times New Roman"/>
              </a:rPr>
              <a:t> </a:t>
            </a:r>
            <a:endParaRPr b="0" lang="en-US" sz="1050" spc="-1" strike="noStrike">
              <a:latin typeface="Arial"/>
            </a:endParaRPr>
          </a:p>
          <a:p>
            <a:pPr>
              <a:lnSpc>
                <a:spcPct val="100000"/>
              </a:lnSpc>
            </a:pPr>
            <a:r>
              <a:rPr b="0" lang="en-US" sz="1400" spc="-1" strike="noStrike">
                <a:solidFill>
                  <a:srgbClr val="000000"/>
                </a:solidFill>
                <a:latin typeface="Trebuchet MS"/>
                <a:ea typeface="Times New Roman"/>
              </a:rPr>
              <a:t>___ d.</a:t>
            </a:r>
            <a:r>
              <a:rPr b="0" lang="en-US" sz="1400" spc="-1" strike="noStrike">
                <a:solidFill>
                  <a:srgbClr val="000000"/>
                </a:solidFill>
                <a:latin typeface="Trebuchet MS"/>
                <a:ea typeface="Times New Roman"/>
              </a:rPr>
              <a:t>	</a:t>
            </a:r>
            <a:r>
              <a:rPr b="0" lang="en-US" sz="1400" spc="-1" strike="noStrike">
                <a:solidFill>
                  <a:srgbClr val="000000"/>
                </a:solidFill>
                <a:latin typeface="Trebuchet MS"/>
                <a:ea typeface="Times New Roman"/>
              </a:rPr>
              <a:t>Reduce a school’s board contract to one year before renewal upon any violation of its charter, unless preferable to close the school by the end of that school year</a:t>
            </a:r>
            <a:endParaRPr b="0" lang="en-US" sz="1400" spc="-1" strike="noStrike">
              <a:latin typeface="Arial"/>
            </a:endParaRPr>
          </a:p>
          <a:p>
            <a:pPr>
              <a:lnSpc>
                <a:spcPct val="100000"/>
              </a:lnSpc>
            </a:pPr>
            <a:r>
              <a:rPr b="0" lang="en-US" sz="1050" spc="-1" strike="noStrike">
                <a:solidFill>
                  <a:srgbClr val="000000"/>
                </a:solidFill>
                <a:latin typeface="Trebuchet MS"/>
                <a:ea typeface="Times New Roman"/>
              </a:rPr>
              <a:t> </a:t>
            </a:r>
            <a:endParaRPr b="0" lang="en-US" sz="1050" spc="-1" strike="noStrike">
              <a:latin typeface="Arial"/>
            </a:endParaRPr>
          </a:p>
          <a:p>
            <a:pPr>
              <a:lnSpc>
                <a:spcPct val="100000"/>
              </a:lnSpc>
            </a:pPr>
            <a:r>
              <a:rPr b="0" lang="en-US" sz="1400" spc="-1" strike="noStrike">
                <a:solidFill>
                  <a:srgbClr val="000000"/>
                </a:solidFill>
                <a:latin typeface="Trebuchet MS"/>
                <a:ea typeface="Times New Roman"/>
              </a:rPr>
              <a:t>___ e.</a:t>
            </a:r>
            <a:r>
              <a:rPr b="0" lang="en-US" sz="1400" spc="-1" strike="noStrike">
                <a:solidFill>
                  <a:srgbClr val="000000"/>
                </a:solidFill>
                <a:latin typeface="Trebuchet MS"/>
                <a:ea typeface="Times New Roman"/>
              </a:rPr>
              <a:t>	</a:t>
            </a:r>
            <a:r>
              <a:rPr b="0" lang="en-US" sz="1400" spc="-1" strike="noStrike">
                <a:solidFill>
                  <a:srgbClr val="000000"/>
                </a:solidFill>
                <a:latin typeface="Trebuchet MS"/>
                <a:ea typeface="Times New Roman"/>
              </a:rPr>
              <a:t>Limit the number of charter schools that can be authorized until full compliance is reached by those schools BESE or the local school board has already authorized or closed</a:t>
            </a:r>
            <a:endParaRPr b="0" lang="en-US" sz="1400" spc="-1" strike="noStrike">
              <a:latin typeface="Arial"/>
            </a:endParaRPr>
          </a:p>
          <a:p>
            <a:pPr>
              <a:lnSpc>
                <a:spcPct val="100000"/>
              </a:lnSpc>
            </a:pPr>
            <a:r>
              <a:rPr b="0" lang="en-US" sz="1400" spc="-1" strike="noStrike">
                <a:solidFill>
                  <a:srgbClr val="000000"/>
                </a:solidFill>
                <a:latin typeface="Trebuchet MS"/>
                <a:ea typeface="Times New Roman"/>
              </a:rPr>
              <a:t> </a:t>
            </a:r>
            <a:endParaRPr b="0" lang="en-US" sz="1400" spc="-1" strike="noStrike">
              <a:latin typeface="Arial"/>
            </a:endParaRPr>
          </a:p>
          <a:p>
            <a:pPr>
              <a:lnSpc>
                <a:spcPct val="100000"/>
              </a:lnSpc>
            </a:pPr>
            <a:r>
              <a:rPr b="0" lang="en-US" sz="1400" spc="-1" strike="noStrike">
                <a:solidFill>
                  <a:srgbClr val="000000"/>
                </a:solidFill>
                <a:latin typeface="Trebuchet MS"/>
                <a:ea typeface="Times New Roman"/>
              </a:rPr>
              <a:t>___ f.</a:t>
            </a:r>
            <a:r>
              <a:rPr b="0" lang="en-US" sz="1400" spc="-1" strike="noStrike">
                <a:solidFill>
                  <a:srgbClr val="000000"/>
                </a:solidFill>
                <a:latin typeface="Trebuchet MS"/>
                <a:ea typeface="Times New Roman"/>
              </a:rPr>
              <a:t>	</a:t>
            </a:r>
            <a:r>
              <a:rPr b="0" lang="en-US" sz="1400" spc="-1" strike="noStrike">
                <a:solidFill>
                  <a:srgbClr val="000000"/>
                </a:solidFill>
                <a:latin typeface="Trebuchet MS"/>
                <a:ea typeface="Times New Roman"/>
              </a:rPr>
              <a:t>Require a new contract for each charter school proposed by the same existing charter school operator; disallow any operator whose charter school was closed from opening another in Louisiana </a:t>
            </a:r>
            <a:endParaRPr b="0" lang="en-US" sz="1400" spc="-1" strike="noStrike">
              <a:latin typeface="Arial"/>
            </a:endParaRPr>
          </a:p>
          <a:p>
            <a:pPr>
              <a:lnSpc>
                <a:spcPct val="100000"/>
              </a:lnSpc>
            </a:pPr>
            <a:r>
              <a:rPr b="0" lang="en-US" sz="1400" spc="-1" strike="noStrike">
                <a:solidFill>
                  <a:srgbClr val="000000"/>
                </a:solidFill>
                <a:latin typeface="Trebuchet MS"/>
                <a:ea typeface="Times New Roman"/>
              </a:rPr>
              <a:t> </a:t>
            </a:r>
            <a:endParaRPr b="0" lang="en-US" sz="1400" spc="-1" strike="noStrike">
              <a:latin typeface="Arial"/>
            </a:endParaRPr>
          </a:p>
          <a:p>
            <a:pPr>
              <a:lnSpc>
                <a:spcPct val="100000"/>
              </a:lnSpc>
            </a:pPr>
            <a:r>
              <a:rPr b="0" lang="en-US" sz="1400" spc="-1" strike="noStrike">
                <a:solidFill>
                  <a:srgbClr val="000000"/>
                </a:solidFill>
                <a:latin typeface="Trebuchet MS"/>
                <a:ea typeface="Times New Roman"/>
              </a:rPr>
              <a:t>___ g.</a:t>
            </a:r>
            <a:r>
              <a:rPr b="0" lang="en-US" sz="1400" spc="-1" strike="noStrike">
                <a:solidFill>
                  <a:srgbClr val="000000"/>
                </a:solidFill>
                <a:latin typeface="Trebuchet MS"/>
                <a:ea typeface="Times New Roman"/>
              </a:rPr>
              <a:t>	</a:t>
            </a:r>
            <a:r>
              <a:rPr b="0" lang="en-US" sz="1400" spc="-1" strike="noStrike">
                <a:solidFill>
                  <a:srgbClr val="000000"/>
                </a:solidFill>
                <a:latin typeface="Trebuchet MS"/>
                <a:ea typeface="Times New Roman"/>
              </a:rPr>
              <a:t>Protect whistleblowers from retaliation</a:t>
            </a:r>
            <a:endParaRPr b="0" lang="en-US" sz="1400" spc="-1" strike="noStrike">
              <a:latin typeface="Arial"/>
            </a:endParaRPr>
          </a:p>
          <a:p>
            <a:pPr>
              <a:lnSpc>
                <a:spcPct val="100000"/>
              </a:lnSpc>
            </a:pPr>
            <a:r>
              <a:rPr b="0" lang="en-US" sz="1400" spc="-1" strike="noStrike">
                <a:solidFill>
                  <a:srgbClr val="000000"/>
                </a:solidFill>
                <a:latin typeface="Trebuchet MS"/>
                <a:ea typeface="Times New Roman"/>
              </a:rPr>
              <a:t> </a:t>
            </a:r>
            <a:endParaRPr b="0" lang="en-US" sz="1400" spc="-1" strike="noStrike">
              <a:latin typeface="Arial"/>
            </a:endParaRPr>
          </a:p>
          <a:p>
            <a:pPr>
              <a:lnSpc>
                <a:spcPct val="100000"/>
              </a:lnSpc>
            </a:pPr>
            <a:r>
              <a:rPr b="0" lang="en-US" sz="1400" spc="-1" strike="noStrike">
                <a:solidFill>
                  <a:srgbClr val="000000"/>
                </a:solidFill>
                <a:latin typeface="Trebuchet MS"/>
                <a:ea typeface="Times New Roman"/>
              </a:rPr>
              <a:t>___ h.</a:t>
            </a:r>
            <a:r>
              <a:rPr b="0" lang="en-US" sz="1400" spc="-1" strike="noStrike">
                <a:solidFill>
                  <a:srgbClr val="000000"/>
                </a:solidFill>
                <a:latin typeface="Trebuchet MS"/>
                <a:ea typeface="Times New Roman"/>
              </a:rPr>
              <a:t>	</a:t>
            </a:r>
            <a:r>
              <a:rPr b="0" lang="en-US" sz="1400" spc="-1" strike="noStrike">
                <a:solidFill>
                  <a:srgbClr val="000000"/>
                </a:solidFill>
                <a:latin typeface="Trebuchet MS"/>
                <a:ea typeface="Times New Roman"/>
              </a:rPr>
              <a:t>No consensus</a:t>
            </a:r>
            <a:endParaRPr b="0" lang="en-US" sz="1400" spc="-1" strike="noStrike">
              <a:latin typeface="Arial"/>
            </a:endParaRPr>
          </a:p>
          <a:p>
            <a:pPr>
              <a:lnSpc>
                <a:spcPct val="100000"/>
              </a:lnSpc>
            </a:pPr>
            <a:r>
              <a:rPr b="0" lang="en-US" sz="1400" spc="-1" strike="noStrike">
                <a:solidFill>
                  <a:srgbClr val="000000"/>
                </a:solidFill>
                <a:latin typeface="Trebuchet MS"/>
                <a:ea typeface="Times New Roman"/>
              </a:rPr>
              <a:t> </a:t>
            </a:r>
            <a:endParaRPr b="0" lang="en-US" sz="1400" spc="-1" strike="noStrike">
              <a:latin typeface="Arial"/>
            </a:endParaRPr>
          </a:p>
          <a:p>
            <a:pPr>
              <a:lnSpc>
                <a:spcPct val="100000"/>
              </a:lnSpc>
            </a:pPr>
            <a:r>
              <a:rPr b="0" lang="en-US" sz="1400" spc="-1" strike="noStrike">
                <a:solidFill>
                  <a:srgbClr val="000000"/>
                </a:solidFill>
                <a:latin typeface="Trebuchet MS"/>
                <a:ea typeface="Times New Roman"/>
              </a:rPr>
              <a:t>COMMENTS:</a:t>
            </a:r>
            <a:endParaRPr b="0" lang="en-US" sz="1400" spc="-1" strike="noStrike">
              <a:latin typeface="Arial"/>
            </a:endParaRPr>
          </a:p>
          <a:p>
            <a:pPr>
              <a:lnSpc>
                <a:spcPct val="100000"/>
              </a:lnSpc>
            </a:pPr>
            <a:r>
              <a:rPr b="0" lang="en-US" sz="1050" spc="-1" strike="noStrike">
                <a:solidFill>
                  <a:srgbClr val="000000"/>
                </a:solidFill>
                <a:latin typeface="Trebuchet MS"/>
                <a:ea typeface="Times New Roman"/>
              </a:rPr>
              <a:t> </a:t>
            </a:r>
            <a:endParaRPr b="0" lang="en-US" sz="1050" spc="-1" strike="noStrike">
              <a:latin typeface="Arial"/>
            </a:endParaRPr>
          </a:p>
          <a:p>
            <a:pPr>
              <a:lnSpc>
                <a:spcPct val="100000"/>
              </a:lnSpc>
            </a:pPr>
            <a:r>
              <a:rPr b="0" lang="en-US" sz="1050" spc="-1" strike="noStrike">
                <a:solidFill>
                  <a:srgbClr val="000000"/>
                </a:solidFill>
                <a:latin typeface="Trebuchet MS"/>
                <a:ea typeface="Calibri"/>
              </a:rPr>
              <a:t> </a:t>
            </a:r>
            <a:endParaRPr b="0" lang="en-US" sz="1050" spc="-1" strike="noStrike">
              <a:latin typeface="Arial"/>
            </a:endParaRPr>
          </a:p>
          <a:p>
            <a:pPr>
              <a:lnSpc>
                <a:spcPct val="100000"/>
              </a:lnSpc>
            </a:pPr>
            <a:endParaRPr b="0" lang="en-US" sz="1050" spc="-1" strike="noStrike">
              <a:latin typeface="Arial"/>
            </a:endParaRPr>
          </a:p>
        </p:txBody>
      </p:sp>
      <p:pic>
        <p:nvPicPr>
          <p:cNvPr id="265" name="Picture 2" descr=""/>
          <p:cNvPicPr/>
          <p:nvPr/>
        </p:nvPicPr>
        <p:blipFill>
          <a:blip r:embed="rId1"/>
          <a:stretch/>
        </p:blipFill>
        <p:spPr>
          <a:xfrm>
            <a:off x="150840" y="212760"/>
            <a:ext cx="813240" cy="690480"/>
          </a:xfrm>
          <a:prstGeom prst="rect">
            <a:avLst/>
          </a:prstGeom>
          <a:ln>
            <a:noFill/>
          </a:ln>
        </p:spPr>
      </p:pic>
      <p:sp>
        <p:nvSpPr>
          <p:cNvPr id="266" name="TextShape 2"/>
          <p:cNvSpPr txBox="1"/>
          <p:nvPr/>
        </p:nvSpPr>
        <p:spPr>
          <a:xfrm>
            <a:off x="8590680" y="6041520"/>
            <a:ext cx="682920" cy="364680"/>
          </a:xfrm>
          <a:prstGeom prst="rect">
            <a:avLst/>
          </a:prstGeom>
          <a:noFill/>
          <a:ln>
            <a:noFill/>
          </a:ln>
        </p:spPr>
        <p:txBody>
          <a:bodyPr anchor="ctr">
            <a:normAutofit/>
          </a:bodyPr>
          <a:p>
            <a:pPr algn="r">
              <a:lnSpc>
                <a:spcPct val="100000"/>
              </a:lnSpc>
            </a:pPr>
            <a:fld id="{21C423C2-8E02-4B44-8D2B-3FA0A33A9716}" type="slidenum">
              <a:rPr b="0" lang="en-US" sz="900" spc="-1" strike="noStrike">
                <a:solidFill>
                  <a:srgbClr val="5fcbef"/>
                </a:solidFill>
                <a:latin typeface="Trebuchet MS"/>
              </a:rPr>
              <a:t>&lt;number&gt;</a:t>
            </a:fld>
            <a:endParaRPr b="0" lang="en-US" sz="900" spc="-1" strike="noStrike">
              <a:latin typeface="Times New Roman"/>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CustomShape 1"/>
          <p:cNvSpPr/>
          <p:nvPr/>
        </p:nvSpPr>
        <p:spPr>
          <a:xfrm>
            <a:off x="487440" y="1143360"/>
            <a:ext cx="10920960" cy="520524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latin typeface="Trebuchet MS"/>
                <a:ea typeface="Calibri"/>
              </a:rPr>
              <a:t>7. For transparency, BESE should require each charter school’s board to maintain open access to a website that provides, at a minimum, which of the following </a:t>
            </a:r>
            <a:r>
              <a:rPr b="1" i="1" lang="en-US" sz="1400" spc="-1" strike="noStrike">
                <a:solidFill>
                  <a:srgbClr val="000000"/>
                </a:solidFill>
                <a:latin typeface="Trebuchet MS"/>
                <a:ea typeface="Calibri"/>
              </a:rPr>
              <a:t>(Select all that apply):</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 </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___ a.</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its entire contract with its authorizer</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 </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___ b.</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adequate public notice of upcoming board meetings</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 </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___ c.</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a list of the current board and board member’s contact information</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 </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___ d.</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approved minutes of each board meeting sequentially for each year and past years</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 </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___ e.</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the most current School Performance Score</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 </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___ f.</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an explanation of the complaint and appeal process</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 </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___ g.</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discipline policies or student/parent handbook containing them</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 </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___ h.</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contact information for the school, including the address and name of the school leader</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 </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___ i. </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school’s annual financial reports</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 </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COMMENTS:</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 </a:t>
            </a:r>
            <a:endParaRPr b="0" lang="en-US" sz="1400" spc="-1" strike="noStrike">
              <a:latin typeface="Arial"/>
            </a:endParaRPr>
          </a:p>
          <a:p>
            <a:pPr>
              <a:lnSpc>
                <a:spcPct val="100000"/>
              </a:lnSpc>
            </a:pPr>
            <a:r>
              <a:rPr b="0" lang="en-US" sz="1400" spc="-1" strike="noStrike">
                <a:solidFill>
                  <a:srgbClr val="ff0000"/>
                </a:solidFill>
                <a:latin typeface="Trebuchet MS"/>
                <a:ea typeface="Calibri"/>
              </a:rPr>
              <a:t> </a:t>
            </a:r>
            <a:endParaRPr b="0" lang="en-US" sz="1400" spc="-1" strike="noStrike">
              <a:latin typeface="Arial"/>
            </a:endParaRPr>
          </a:p>
        </p:txBody>
      </p:sp>
      <p:pic>
        <p:nvPicPr>
          <p:cNvPr id="268" name="Picture 2" descr=""/>
          <p:cNvPicPr/>
          <p:nvPr/>
        </p:nvPicPr>
        <p:blipFill>
          <a:blip r:embed="rId1"/>
          <a:stretch/>
        </p:blipFill>
        <p:spPr>
          <a:xfrm>
            <a:off x="150840" y="212760"/>
            <a:ext cx="913680" cy="775800"/>
          </a:xfrm>
          <a:prstGeom prst="rect">
            <a:avLst/>
          </a:prstGeom>
          <a:ln>
            <a:noFill/>
          </a:ln>
        </p:spPr>
      </p:pic>
      <p:sp>
        <p:nvSpPr>
          <p:cNvPr id="269" name="TextShape 2"/>
          <p:cNvSpPr txBox="1"/>
          <p:nvPr/>
        </p:nvSpPr>
        <p:spPr>
          <a:xfrm>
            <a:off x="8590680" y="6041520"/>
            <a:ext cx="682920" cy="364680"/>
          </a:xfrm>
          <a:prstGeom prst="rect">
            <a:avLst/>
          </a:prstGeom>
          <a:noFill/>
          <a:ln>
            <a:noFill/>
          </a:ln>
        </p:spPr>
        <p:txBody>
          <a:bodyPr anchor="ctr">
            <a:normAutofit/>
          </a:bodyPr>
          <a:p>
            <a:pPr algn="r">
              <a:lnSpc>
                <a:spcPct val="100000"/>
              </a:lnSpc>
            </a:pPr>
            <a:fld id="{1DE2D4A2-4C25-4139-9D2F-B8427F459025}" type="slidenum">
              <a:rPr b="0" lang="en-US" sz="900" spc="-1" strike="noStrike">
                <a:solidFill>
                  <a:srgbClr val="5fcbef"/>
                </a:solidFill>
                <a:latin typeface="Trebuchet MS"/>
              </a:rPr>
              <a:t>&lt;number&gt;</a:t>
            </a:fld>
            <a:endParaRPr b="0" lang="en-US" sz="900" spc="-1" strike="noStrike">
              <a:latin typeface="Times New Roman"/>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0" name="Picture 2" descr=""/>
          <p:cNvPicPr/>
          <p:nvPr/>
        </p:nvPicPr>
        <p:blipFill>
          <a:blip r:embed="rId1"/>
          <a:stretch/>
        </p:blipFill>
        <p:spPr>
          <a:xfrm>
            <a:off x="150840" y="137520"/>
            <a:ext cx="1067760" cy="906480"/>
          </a:xfrm>
          <a:prstGeom prst="rect">
            <a:avLst/>
          </a:prstGeom>
          <a:ln>
            <a:noFill/>
          </a:ln>
        </p:spPr>
      </p:pic>
      <p:sp>
        <p:nvSpPr>
          <p:cNvPr id="271" name="TextShape 1"/>
          <p:cNvSpPr txBox="1"/>
          <p:nvPr/>
        </p:nvSpPr>
        <p:spPr>
          <a:xfrm>
            <a:off x="8590680" y="6041520"/>
            <a:ext cx="682920" cy="364680"/>
          </a:xfrm>
          <a:prstGeom prst="rect">
            <a:avLst/>
          </a:prstGeom>
          <a:noFill/>
          <a:ln>
            <a:noFill/>
          </a:ln>
        </p:spPr>
        <p:txBody>
          <a:bodyPr anchor="ctr">
            <a:normAutofit/>
          </a:bodyPr>
          <a:p>
            <a:pPr algn="r">
              <a:lnSpc>
                <a:spcPct val="100000"/>
              </a:lnSpc>
            </a:pPr>
            <a:fld id="{B79B83F7-1219-4691-98FB-C54E7D7964E6}"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272" name="CustomShape 2"/>
          <p:cNvSpPr/>
          <p:nvPr/>
        </p:nvSpPr>
        <p:spPr>
          <a:xfrm>
            <a:off x="565920" y="1304280"/>
            <a:ext cx="10766160" cy="286092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p>
            <a:pPr>
              <a:lnSpc>
                <a:spcPct val="100000"/>
              </a:lnSpc>
            </a:pPr>
            <a:r>
              <a:rPr b="0" lang="en-US" sz="1400" spc="-1" strike="noStrike">
                <a:solidFill>
                  <a:srgbClr val="000000"/>
                </a:solidFill>
                <a:latin typeface="Trebuchet MS"/>
                <a:ea typeface="Calibri"/>
              </a:rPr>
              <a:t>8. </a:t>
            </a:r>
            <a:r>
              <a:rPr b="1" lang="en-US" sz="1400" spc="-1" strike="noStrike">
                <a:solidFill>
                  <a:srgbClr val="000000"/>
                </a:solidFill>
                <a:latin typeface="Trebuchet MS"/>
                <a:ea typeface="Calibri"/>
              </a:rPr>
              <a:t>Louisiana Department of Education’s duties should include:</a:t>
            </a:r>
            <a:endParaRPr b="0" lang="en-US" sz="1400" spc="-1" strike="noStrike">
              <a:latin typeface="Arial"/>
            </a:endParaRPr>
          </a:p>
          <a:p>
            <a:pPr marL="457200">
              <a:lnSpc>
                <a:spcPct val="100000"/>
              </a:lnSpc>
            </a:pPr>
            <a:r>
              <a:rPr b="0" lang="en-US" sz="1400" spc="-1" strike="noStrike">
                <a:solidFill>
                  <a:srgbClr val="000000"/>
                </a:solidFill>
                <a:latin typeface="Trebuchet MS"/>
                <a:ea typeface="Calibri"/>
              </a:rPr>
              <a:t> </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___ a.</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marketing and recruitment of qualified applicants as charter operators</a:t>
            </a:r>
            <a:endParaRPr b="0" lang="en-US" sz="1400" spc="-1" strike="noStrike">
              <a:latin typeface="Arial"/>
            </a:endParaRPr>
          </a:p>
          <a:p>
            <a:pPr>
              <a:lnSpc>
                <a:spcPct val="100000"/>
              </a:lnSpc>
            </a:pPr>
            <a:endParaRPr b="0" lang="en-US" sz="1400" spc="-1" strike="noStrike">
              <a:latin typeface="Arial"/>
            </a:endParaRPr>
          </a:p>
          <a:p>
            <a:pPr>
              <a:lnSpc>
                <a:spcPct val="100000"/>
              </a:lnSpc>
            </a:pPr>
            <a:r>
              <a:rPr b="0" lang="en-US" sz="1400" spc="-1" strike="noStrike">
                <a:solidFill>
                  <a:srgbClr val="000000"/>
                </a:solidFill>
                <a:latin typeface="Trebuchet MS"/>
                <a:ea typeface="Calibri"/>
              </a:rPr>
              <a:t>___ b.</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negotiating or brokering agreements towards charter school approval by Board of Elementary and Secondary Education</a:t>
            </a:r>
            <a:endParaRPr b="0" lang="en-US" sz="1400" spc="-1" strike="noStrike">
              <a:latin typeface="Arial"/>
            </a:endParaRPr>
          </a:p>
          <a:p>
            <a:pPr>
              <a:lnSpc>
                <a:spcPct val="100000"/>
              </a:lnSpc>
            </a:pPr>
            <a:endParaRPr b="0" lang="en-US" sz="1400" spc="-1" strike="noStrike">
              <a:latin typeface="Arial"/>
            </a:endParaRPr>
          </a:p>
          <a:p>
            <a:pPr>
              <a:lnSpc>
                <a:spcPct val="100000"/>
              </a:lnSpc>
            </a:pPr>
            <a:r>
              <a:rPr b="0" lang="en-US" sz="1400" spc="-1" strike="noStrike">
                <a:solidFill>
                  <a:srgbClr val="000000"/>
                </a:solidFill>
                <a:latin typeface="Trebuchet MS"/>
                <a:ea typeface="Calibri"/>
              </a:rPr>
              <a:t>___ c</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        both a. and b. </a:t>
            </a:r>
            <a:endParaRPr b="0" lang="en-US" sz="1400" spc="-1" strike="noStrike">
              <a:latin typeface="Arial"/>
            </a:endParaRPr>
          </a:p>
          <a:p>
            <a:pPr>
              <a:lnSpc>
                <a:spcPct val="100000"/>
              </a:lnSpc>
            </a:pPr>
            <a:endParaRPr b="0" lang="en-US" sz="1400" spc="-1" strike="noStrike">
              <a:latin typeface="Arial"/>
            </a:endParaRPr>
          </a:p>
          <a:p>
            <a:pPr>
              <a:lnSpc>
                <a:spcPct val="100000"/>
              </a:lnSpc>
            </a:pPr>
            <a:r>
              <a:rPr b="0" lang="en-US" sz="1400" spc="-1" strike="noStrike">
                <a:solidFill>
                  <a:srgbClr val="000000"/>
                </a:solidFill>
                <a:latin typeface="Trebuchet MS"/>
                <a:ea typeface="Calibri"/>
              </a:rPr>
              <a:t>___ d.</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neither a. nor b.</a:t>
            </a:r>
            <a:endParaRPr b="0" lang="en-US" sz="1400" spc="-1" strike="noStrike">
              <a:latin typeface="Arial"/>
            </a:endParaRPr>
          </a:p>
          <a:p>
            <a:pPr>
              <a:lnSpc>
                <a:spcPct val="100000"/>
              </a:lnSpc>
            </a:pPr>
            <a:endParaRPr b="0" lang="en-US" sz="1400" spc="-1" strike="noStrike">
              <a:latin typeface="Arial"/>
            </a:endParaRPr>
          </a:p>
          <a:p>
            <a:pPr>
              <a:lnSpc>
                <a:spcPct val="100000"/>
              </a:lnSpc>
            </a:pPr>
            <a:r>
              <a:rPr b="0" lang="en-US" sz="1400" spc="-1" strike="noStrike">
                <a:solidFill>
                  <a:srgbClr val="000000"/>
                </a:solidFill>
                <a:latin typeface="Trebuchet MS"/>
                <a:ea typeface="Calibri"/>
              </a:rPr>
              <a:t>___ e.</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no consensus</a:t>
            </a:r>
            <a:endParaRPr b="0" lang="en-US" sz="1400" spc="-1" strike="noStrike">
              <a:latin typeface="Arial"/>
            </a:endParaRPr>
          </a:p>
          <a:p>
            <a:pPr>
              <a:lnSpc>
                <a:spcPct val="100000"/>
              </a:lnSpc>
            </a:pPr>
            <a:r>
              <a:rPr b="1" i="1" lang="en-US" sz="1400" spc="-1" strike="noStrike">
                <a:solidFill>
                  <a:srgbClr val="ff0000"/>
                </a:solidFill>
                <a:latin typeface="Trebuchet MS"/>
                <a:ea typeface="Calibri"/>
              </a:rPr>
              <a:t> </a:t>
            </a:r>
            <a:endParaRPr b="0" lang="en-US" sz="1400" spc="-1" strike="noStrike">
              <a:latin typeface="Arial"/>
            </a:endParaRPr>
          </a:p>
          <a:p>
            <a:pPr>
              <a:lnSpc>
                <a:spcPct val="100000"/>
              </a:lnSpc>
            </a:pPr>
            <a:r>
              <a:rPr b="1" i="1" lang="en-US" sz="1400" spc="-1" strike="noStrike">
                <a:solidFill>
                  <a:srgbClr val="ff0000"/>
                </a:solidFill>
                <a:latin typeface="Trebuchet MS"/>
                <a:ea typeface="Calibri"/>
              </a:rPr>
              <a:t> </a:t>
            </a:r>
            <a:endParaRPr b="0" lang="en-US" sz="1400" spc="-1" strike="noStrike">
              <a:latin typeface="Arial"/>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CustomShape 1"/>
          <p:cNvSpPr/>
          <p:nvPr/>
        </p:nvSpPr>
        <p:spPr>
          <a:xfrm>
            <a:off x="781920" y="1934640"/>
            <a:ext cx="10515240" cy="4082040"/>
          </a:xfrm>
          <a:prstGeom prst="rect">
            <a:avLst/>
          </a:prstGeom>
          <a:solidFill>
            <a:schemeClr val="accent2">
              <a:lumMod val="60000"/>
              <a:lumOff val="40000"/>
            </a:schemeClr>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ormAutofit/>
          </a:bodyPr>
          <a:p>
            <a:pPr marL="343080" indent="-342720">
              <a:lnSpc>
                <a:spcPct val="100000"/>
              </a:lnSpc>
              <a:spcBef>
                <a:spcPts val="1001"/>
              </a:spcBef>
            </a:pPr>
            <a:r>
              <a:rPr b="0" lang="en-US" sz="2000" spc="-1" strike="noStrike">
                <a:solidFill>
                  <a:srgbClr val="000000"/>
                </a:solidFill>
                <a:latin typeface="Trebuchet MS"/>
              </a:rPr>
              <a:t>The League of Women Voters … recognize(s) that primary responsibility for public education resides with the states. In accordance with the League of Women Voters’ position on Equal Rights, the League continues to support equity in public education for all through:</a:t>
            </a:r>
            <a:endParaRPr b="0" lang="en-US" sz="2000" spc="-1" strike="noStrike">
              <a:latin typeface="Arial"/>
            </a:endParaRPr>
          </a:p>
          <a:p>
            <a:pPr marL="343080" indent="-342720">
              <a:lnSpc>
                <a:spcPct val="150000"/>
              </a:lnSpc>
              <a:spcBef>
                <a:spcPts val="1001"/>
              </a:spcBef>
              <a:buClr>
                <a:srgbClr val="5fcbef"/>
              </a:buClr>
              <a:buSzPct val="80000"/>
              <a:buFont typeface="Wingdings 3" charset="2"/>
              <a:buChar char=""/>
            </a:pPr>
            <a:r>
              <a:rPr b="0" lang="en-US" sz="2000" spc="-1" strike="noStrike">
                <a:solidFill>
                  <a:srgbClr val="000000"/>
                </a:solidFill>
                <a:latin typeface="Trebuchet MS"/>
              </a:rPr>
              <a:t>Broad guidelines for accountability, leaving implementation to the state and local education agencies. </a:t>
            </a:r>
            <a:endParaRPr b="0" lang="en-US" sz="2000" spc="-1" strike="noStrike">
              <a:latin typeface="Arial"/>
            </a:endParaRPr>
          </a:p>
          <a:p>
            <a:pPr marL="343080" indent="-342720">
              <a:lnSpc>
                <a:spcPct val="120000"/>
              </a:lnSpc>
              <a:spcBef>
                <a:spcPts val="1001"/>
              </a:spcBef>
              <a:buClr>
                <a:srgbClr val="5fcbef"/>
              </a:buClr>
              <a:buSzPct val="80000"/>
              <a:buFont typeface="Wingdings 3" charset="2"/>
              <a:buChar char=""/>
            </a:pPr>
            <a:r>
              <a:rPr b="0" lang="en-US" sz="2000" spc="-1" strike="noStrike">
                <a:solidFill>
                  <a:srgbClr val="000000"/>
                </a:solidFill>
                <a:latin typeface="Trebuchet MS"/>
              </a:rPr>
              <a:t>Adequate funding sources that support the broad goals of national standards. </a:t>
            </a:r>
            <a:endParaRPr b="0" lang="en-US" sz="2000" spc="-1" strike="noStrike">
              <a:latin typeface="Arial"/>
            </a:endParaRPr>
          </a:p>
          <a:p>
            <a:pPr marL="343080" indent="-342720">
              <a:lnSpc>
                <a:spcPct val="150000"/>
              </a:lnSpc>
              <a:spcBef>
                <a:spcPts val="1001"/>
              </a:spcBef>
              <a:buClr>
                <a:srgbClr val="5fcbef"/>
              </a:buClr>
              <a:buSzPct val="80000"/>
              <a:buFont typeface="Wingdings 3" charset="2"/>
              <a:buChar char=""/>
            </a:pPr>
            <a:r>
              <a:rPr b="0" lang="en-US" sz="2000" spc="-1" strike="noStrike">
                <a:solidFill>
                  <a:srgbClr val="000000"/>
                </a:solidFill>
                <a:latin typeface="Trebuchet MS"/>
              </a:rPr>
              <a:t>Mechanisms for local and state funding with adequate federal support for mandates that require less burdensome, compliance-based reporting and regulations.</a:t>
            </a:r>
            <a:endParaRPr b="0" lang="en-US" sz="2000" spc="-1" strike="noStrike">
              <a:latin typeface="Arial"/>
            </a:endParaRPr>
          </a:p>
          <a:p>
            <a:pPr>
              <a:lnSpc>
                <a:spcPct val="100000"/>
              </a:lnSpc>
              <a:spcBef>
                <a:spcPts val="1001"/>
              </a:spcBef>
            </a:pPr>
            <a:endParaRPr b="0" lang="en-US" sz="2000" spc="-1" strike="noStrike">
              <a:latin typeface="Arial"/>
            </a:endParaRPr>
          </a:p>
          <a:p>
            <a:pPr>
              <a:lnSpc>
                <a:spcPct val="100000"/>
              </a:lnSpc>
              <a:spcBef>
                <a:spcPts val="1001"/>
              </a:spcBef>
            </a:pPr>
            <a:endParaRPr b="0" lang="en-US" sz="2000" spc="-1" strike="noStrike">
              <a:latin typeface="Arial"/>
            </a:endParaRPr>
          </a:p>
          <a:p>
            <a:pPr>
              <a:lnSpc>
                <a:spcPct val="100000"/>
              </a:lnSpc>
              <a:spcBef>
                <a:spcPts val="1001"/>
              </a:spcBef>
            </a:pPr>
            <a:endParaRPr b="0" lang="en-US" sz="2000" spc="-1" strike="noStrike">
              <a:latin typeface="Arial"/>
            </a:endParaRPr>
          </a:p>
          <a:p>
            <a:pPr>
              <a:lnSpc>
                <a:spcPct val="100000"/>
              </a:lnSpc>
              <a:spcBef>
                <a:spcPts val="1001"/>
              </a:spcBef>
            </a:pPr>
            <a:endParaRPr b="0" lang="en-US" sz="2000" spc="-1" strike="noStrike">
              <a:latin typeface="Arial"/>
            </a:endParaRPr>
          </a:p>
          <a:p>
            <a:pPr>
              <a:lnSpc>
                <a:spcPct val="100000"/>
              </a:lnSpc>
              <a:spcBef>
                <a:spcPts val="1001"/>
              </a:spcBef>
            </a:pPr>
            <a:endParaRPr b="0" lang="en-US" sz="2000" spc="-1" strike="noStrike">
              <a:latin typeface="Arial"/>
            </a:endParaRPr>
          </a:p>
          <a:p>
            <a:pPr>
              <a:lnSpc>
                <a:spcPct val="100000"/>
              </a:lnSpc>
              <a:spcBef>
                <a:spcPts val="1001"/>
              </a:spcBef>
            </a:pPr>
            <a:endParaRPr b="0" lang="en-US" sz="2000" spc="-1" strike="noStrike">
              <a:latin typeface="Arial"/>
            </a:endParaRPr>
          </a:p>
        </p:txBody>
      </p:sp>
      <p:pic>
        <p:nvPicPr>
          <p:cNvPr id="274" name="Picture 2" descr=""/>
          <p:cNvPicPr/>
          <p:nvPr/>
        </p:nvPicPr>
        <p:blipFill>
          <a:blip r:embed="rId1"/>
          <a:stretch/>
        </p:blipFill>
        <p:spPr>
          <a:xfrm>
            <a:off x="150840" y="137520"/>
            <a:ext cx="1067760" cy="906480"/>
          </a:xfrm>
          <a:prstGeom prst="rect">
            <a:avLst/>
          </a:prstGeom>
          <a:ln>
            <a:noFill/>
          </a:ln>
        </p:spPr>
      </p:pic>
      <p:sp>
        <p:nvSpPr>
          <p:cNvPr id="275" name="TextShape 2"/>
          <p:cNvSpPr txBox="1"/>
          <p:nvPr/>
        </p:nvSpPr>
        <p:spPr>
          <a:xfrm>
            <a:off x="8285760" y="6113160"/>
            <a:ext cx="682920" cy="364680"/>
          </a:xfrm>
          <a:prstGeom prst="rect">
            <a:avLst/>
          </a:prstGeom>
          <a:noFill/>
          <a:ln>
            <a:noFill/>
          </a:ln>
        </p:spPr>
        <p:txBody>
          <a:bodyPr anchor="ctr">
            <a:normAutofit/>
          </a:bodyPr>
          <a:p>
            <a:pPr algn="r">
              <a:lnSpc>
                <a:spcPct val="100000"/>
              </a:lnSpc>
            </a:pPr>
            <a:fld id="{B458B26D-57C9-4C54-8330-B4437404E953}"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276" name="CustomShape 3"/>
          <p:cNvSpPr/>
          <p:nvPr/>
        </p:nvSpPr>
        <p:spPr>
          <a:xfrm>
            <a:off x="2255040" y="381240"/>
            <a:ext cx="9042120" cy="1107720"/>
          </a:xfrm>
          <a:prstGeom prst="rect">
            <a:avLst/>
          </a:prstGeom>
          <a:noFill/>
          <a:ln>
            <a:noFill/>
          </a:ln>
        </p:spPr>
        <p:style>
          <a:lnRef idx="0"/>
          <a:fillRef idx="0"/>
          <a:effectRef idx="0"/>
          <a:fontRef idx="minor"/>
        </p:style>
        <p:txBody>
          <a:bodyPr lIns="90000" rIns="90000" tIns="45000" bIns="45000"/>
          <a:p>
            <a:pPr algn="r">
              <a:lnSpc>
                <a:spcPct val="100000"/>
              </a:lnSpc>
            </a:pPr>
            <a:r>
              <a:rPr b="0" lang="en-US" sz="3600" spc="-1" strike="noStrike">
                <a:solidFill>
                  <a:srgbClr val="2e83c3"/>
                </a:solidFill>
                <a:latin typeface="Trebuchet MS"/>
              </a:rPr>
              <a:t>Funding and Finance of Charter Schools</a:t>
            </a:r>
            <a:br/>
            <a:r>
              <a:rPr b="0" lang="en-US" sz="2400" spc="-1" strike="noStrike">
                <a:solidFill>
                  <a:srgbClr val="757575"/>
                </a:solidFill>
                <a:latin typeface="Trebuchet MS"/>
              </a:rPr>
              <a:t>The League of Women Voters of US: </a:t>
            </a:r>
            <a:r>
              <a:rPr b="0" i="1" lang="en-US" sz="2400" spc="-1" strike="noStrike">
                <a:solidFill>
                  <a:srgbClr val="757575"/>
                </a:solidFill>
                <a:latin typeface="Trebuchet MS"/>
              </a:rPr>
              <a:t>Impact on Issues</a:t>
            </a:r>
            <a:endParaRPr b="0" lang="en-US" sz="2400" spc="-1" strike="noStrike">
              <a:latin typeface="Arial"/>
            </a:endParaRPr>
          </a:p>
        </p:txBody>
      </p:sp>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Shape 1"/>
          <p:cNvSpPr txBox="1"/>
          <p:nvPr/>
        </p:nvSpPr>
        <p:spPr>
          <a:xfrm>
            <a:off x="1437840" y="915480"/>
            <a:ext cx="10018440" cy="640440"/>
          </a:xfrm>
          <a:prstGeom prst="rect">
            <a:avLst/>
          </a:prstGeom>
          <a:noFill/>
          <a:ln>
            <a:noFill/>
          </a:ln>
        </p:spPr>
        <p:txBody>
          <a:bodyPr>
            <a:normAutofit/>
          </a:bodyPr>
          <a:p>
            <a:pPr>
              <a:lnSpc>
                <a:spcPct val="100000"/>
              </a:lnSpc>
            </a:pPr>
            <a:r>
              <a:rPr b="0" lang="en-US" sz="3600" spc="-1" strike="noStrike">
                <a:solidFill>
                  <a:srgbClr val="ff0000"/>
                </a:solidFill>
                <a:latin typeface="Trebuchet MS"/>
              </a:rPr>
              <a:t>Structure of Consensus Meeting</a:t>
            </a:r>
            <a:endParaRPr b="0" lang="en-US" sz="3600" spc="-1" strike="noStrike">
              <a:solidFill>
                <a:srgbClr val="000000"/>
              </a:solidFill>
              <a:latin typeface="Trebuchet MS"/>
            </a:endParaRPr>
          </a:p>
        </p:txBody>
      </p:sp>
      <p:sp>
        <p:nvSpPr>
          <p:cNvPr id="171" name="TextShape 2"/>
          <p:cNvSpPr txBox="1"/>
          <p:nvPr/>
        </p:nvSpPr>
        <p:spPr>
          <a:xfrm>
            <a:off x="788040" y="1555920"/>
            <a:ext cx="10018440" cy="4714560"/>
          </a:xfrm>
          <a:prstGeom prst="rect">
            <a:avLst/>
          </a:prstGeom>
          <a:noFill/>
          <a:ln>
            <a:noFill/>
          </a:ln>
        </p:spPr>
        <p:txBody>
          <a:bodyPr>
            <a:normAutofit/>
          </a:bodyPr>
          <a:p>
            <a:pPr lvl="2" marL="1143000" indent="-228240">
              <a:lnSpc>
                <a:spcPct val="100000"/>
              </a:lnSpc>
              <a:spcBef>
                <a:spcPts val="1800"/>
              </a:spcBef>
              <a:buClr>
                <a:srgbClr val="5fcbef"/>
              </a:buClr>
              <a:buSzPct val="80000"/>
              <a:buFont typeface="Wingdings 3" charset="2"/>
              <a:buChar char=""/>
            </a:pPr>
            <a:r>
              <a:rPr b="0" lang="en-US" sz="2000" spc="-1" strike="noStrike">
                <a:solidFill>
                  <a:srgbClr val="000000"/>
                </a:solidFill>
                <a:latin typeface="Trebuchet MS"/>
              </a:rPr>
              <a:t>Roles: Facilitator, presenter, timekeeper, recorder</a:t>
            </a:r>
            <a:endParaRPr b="0" lang="en-US" sz="2000" spc="-1" strike="noStrike">
              <a:solidFill>
                <a:srgbClr val="404040"/>
              </a:solidFill>
              <a:latin typeface="Trebuchet MS"/>
            </a:endParaRPr>
          </a:p>
          <a:p>
            <a:pPr lvl="2" marL="1143000" indent="-228240">
              <a:lnSpc>
                <a:spcPct val="100000"/>
              </a:lnSpc>
              <a:spcBef>
                <a:spcPts val="1800"/>
              </a:spcBef>
              <a:buClr>
                <a:srgbClr val="5fcbef"/>
              </a:buClr>
              <a:buSzPct val="80000"/>
              <a:buFont typeface="Wingdings 3" charset="2"/>
              <a:buChar char=""/>
            </a:pPr>
            <a:r>
              <a:rPr b="0" lang="en-US" sz="2000" spc="-1" strike="noStrike">
                <a:solidFill>
                  <a:srgbClr val="000000"/>
                </a:solidFill>
                <a:latin typeface="Trebuchet MS"/>
              </a:rPr>
              <a:t>Consensus is a sense of the members. Not a vote.</a:t>
            </a:r>
            <a:endParaRPr b="0" lang="en-US" sz="2000" spc="-1" strike="noStrike">
              <a:solidFill>
                <a:srgbClr val="404040"/>
              </a:solidFill>
              <a:latin typeface="Trebuchet MS"/>
            </a:endParaRPr>
          </a:p>
          <a:p>
            <a:pPr lvl="2" marL="1143000" indent="-228240">
              <a:lnSpc>
                <a:spcPct val="100000"/>
              </a:lnSpc>
              <a:spcBef>
                <a:spcPts val="1800"/>
              </a:spcBef>
              <a:buClr>
                <a:srgbClr val="5fcbef"/>
              </a:buClr>
              <a:buSzPct val="80000"/>
              <a:buFont typeface="Wingdings 3" charset="2"/>
              <a:buChar char=""/>
            </a:pPr>
            <a:r>
              <a:rPr b="0" lang="en-US" sz="2000" spc="-1" strike="noStrike">
                <a:solidFill>
                  <a:srgbClr val="000000"/>
                </a:solidFill>
                <a:latin typeface="Trebuchet MS"/>
              </a:rPr>
              <a:t>Ground rules:</a:t>
            </a:r>
            <a:endParaRPr b="0" lang="en-US" sz="2000" spc="-1" strike="noStrike">
              <a:solidFill>
                <a:srgbClr val="404040"/>
              </a:solidFill>
              <a:latin typeface="Trebuchet MS"/>
            </a:endParaRPr>
          </a:p>
          <a:p>
            <a:pPr lvl="3" marL="1600200" indent="-228240">
              <a:lnSpc>
                <a:spcPct val="100000"/>
              </a:lnSpc>
              <a:spcBef>
                <a:spcPts val="1800"/>
              </a:spcBef>
              <a:buClr>
                <a:srgbClr val="5fcbef"/>
              </a:buClr>
              <a:buSzPct val="80000"/>
              <a:buFont typeface="Wingdings 3" charset="2"/>
              <a:buChar char=""/>
            </a:pPr>
            <a:r>
              <a:rPr b="0" lang="en-US" sz="1600" spc="-1" strike="noStrike">
                <a:solidFill>
                  <a:srgbClr val="000000"/>
                </a:solidFill>
                <a:latin typeface="Trebuchet MS"/>
              </a:rPr>
              <a:t>Speaking time is limited. Goal: everyone speaks</a:t>
            </a:r>
            <a:endParaRPr b="0" lang="en-US" sz="1600" spc="-1" strike="noStrike">
              <a:solidFill>
                <a:srgbClr val="404040"/>
              </a:solidFill>
              <a:latin typeface="Trebuchet MS"/>
            </a:endParaRPr>
          </a:p>
          <a:p>
            <a:pPr lvl="3" marL="1600200" indent="-228240">
              <a:lnSpc>
                <a:spcPct val="100000"/>
              </a:lnSpc>
              <a:spcBef>
                <a:spcPts val="1800"/>
              </a:spcBef>
              <a:buClr>
                <a:srgbClr val="5fcbef"/>
              </a:buClr>
              <a:buSzPct val="80000"/>
              <a:buFont typeface="Wingdings 3" charset="2"/>
              <a:buChar char=""/>
            </a:pPr>
            <a:r>
              <a:rPr b="0" lang="en-US" sz="1600" spc="-1" strike="noStrike">
                <a:solidFill>
                  <a:srgbClr val="000000"/>
                </a:solidFill>
                <a:latin typeface="Trebuchet MS"/>
              </a:rPr>
              <a:t>Every view respected</a:t>
            </a:r>
            <a:endParaRPr b="0" lang="en-US" sz="1600" spc="-1" strike="noStrike">
              <a:solidFill>
                <a:srgbClr val="404040"/>
              </a:solidFill>
              <a:latin typeface="Trebuchet MS"/>
            </a:endParaRPr>
          </a:p>
          <a:p>
            <a:pPr lvl="3" marL="1600200" indent="-228240">
              <a:lnSpc>
                <a:spcPct val="100000"/>
              </a:lnSpc>
              <a:spcBef>
                <a:spcPts val="1800"/>
              </a:spcBef>
              <a:buClr>
                <a:srgbClr val="5fcbef"/>
              </a:buClr>
              <a:buSzPct val="80000"/>
              <a:buFont typeface="Wingdings 3" charset="2"/>
              <a:buChar char=""/>
            </a:pPr>
            <a:r>
              <a:rPr b="0" lang="en-US" sz="1600" spc="-1" strike="noStrike">
                <a:solidFill>
                  <a:srgbClr val="000000"/>
                </a:solidFill>
                <a:latin typeface="Trebuchet MS"/>
              </a:rPr>
              <a:t>Listen to learn – not to debate</a:t>
            </a:r>
            <a:endParaRPr b="0" lang="en-US" sz="1600" spc="-1" strike="noStrike">
              <a:solidFill>
                <a:srgbClr val="404040"/>
              </a:solidFill>
              <a:latin typeface="Trebuchet MS"/>
            </a:endParaRPr>
          </a:p>
          <a:p>
            <a:pPr lvl="3" marL="1600200" indent="-228240">
              <a:lnSpc>
                <a:spcPct val="100000"/>
              </a:lnSpc>
              <a:spcBef>
                <a:spcPts val="1800"/>
              </a:spcBef>
              <a:buClr>
                <a:srgbClr val="5fcbef"/>
              </a:buClr>
              <a:buSzPct val="80000"/>
              <a:buFont typeface="Wingdings 3" charset="2"/>
              <a:buChar char=""/>
            </a:pPr>
            <a:r>
              <a:rPr b="0" lang="en-US" sz="1600" spc="-1" strike="noStrike">
                <a:solidFill>
                  <a:srgbClr val="000000"/>
                </a:solidFill>
                <a:latin typeface="Trebuchet MS"/>
              </a:rPr>
              <a:t>Differences are essential to learning</a:t>
            </a:r>
            <a:endParaRPr b="0" lang="en-US" sz="1600" spc="-1" strike="noStrike">
              <a:solidFill>
                <a:srgbClr val="404040"/>
              </a:solidFill>
              <a:latin typeface="Trebuchet MS"/>
            </a:endParaRPr>
          </a:p>
          <a:p>
            <a:pPr lvl="3" marL="1600200" indent="-228240">
              <a:lnSpc>
                <a:spcPct val="100000"/>
              </a:lnSpc>
              <a:spcBef>
                <a:spcPts val="1800"/>
              </a:spcBef>
              <a:buClr>
                <a:srgbClr val="5fcbef"/>
              </a:buClr>
              <a:buSzPct val="80000"/>
              <a:buFont typeface="Wingdings 3" charset="2"/>
              <a:buChar char=""/>
            </a:pPr>
            <a:r>
              <a:rPr b="0" lang="en-US" sz="1600" spc="-1" strike="noStrike">
                <a:solidFill>
                  <a:srgbClr val="000000"/>
                </a:solidFill>
                <a:latin typeface="Trebuchet MS"/>
              </a:rPr>
              <a:t>Critique concepts, not people</a:t>
            </a:r>
            <a:endParaRPr b="0" lang="en-US" sz="1600" spc="-1" strike="noStrike">
              <a:solidFill>
                <a:srgbClr val="404040"/>
              </a:solidFill>
              <a:latin typeface="Trebuchet MS"/>
            </a:endParaRPr>
          </a:p>
          <a:p>
            <a:pPr lvl="3" marL="1600200" indent="-228240">
              <a:lnSpc>
                <a:spcPct val="100000"/>
              </a:lnSpc>
              <a:spcBef>
                <a:spcPts val="1800"/>
              </a:spcBef>
              <a:buClr>
                <a:srgbClr val="5fcbef"/>
              </a:buClr>
              <a:buSzPct val="80000"/>
              <a:buFont typeface="Wingdings 3" charset="2"/>
              <a:buChar char=""/>
            </a:pPr>
            <a:r>
              <a:rPr b="0" lang="en-US" sz="1600" spc="-1" strike="noStrike">
                <a:solidFill>
                  <a:srgbClr val="000000"/>
                </a:solidFill>
                <a:latin typeface="Trebuchet MS"/>
              </a:rPr>
              <a:t>Dissenters often hold the key to unlock the wisdom of the group</a:t>
            </a:r>
            <a:endParaRPr b="0" lang="en-US" sz="1600" spc="-1" strike="noStrike">
              <a:solidFill>
                <a:srgbClr val="404040"/>
              </a:solidFill>
              <a:latin typeface="Trebuchet MS"/>
            </a:endParaRPr>
          </a:p>
          <a:p>
            <a:endParaRPr b="0" lang="en-US" sz="1600" spc="-1" strike="noStrike">
              <a:solidFill>
                <a:srgbClr val="404040"/>
              </a:solidFill>
              <a:latin typeface="Trebuchet MS"/>
            </a:endParaRPr>
          </a:p>
          <a:p>
            <a:pPr marL="343080" indent="-342720">
              <a:lnSpc>
                <a:spcPct val="100000"/>
              </a:lnSpc>
              <a:spcBef>
                <a:spcPts val="1001"/>
              </a:spcBef>
            </a:pPr>
            <a:endParaRPr b="0" lang="en-US" sz="1600" spc="-1" strike="noStrike">
              <a:solidFill>
                <a:srgbClr val="404040"/>
              </a:solidFill>
              <a:latin typeface="Trebuchet MS"/>
            </a:endParaRPr>
          </a:p>
        </p:txBody>
      </p:sp>
      <p:sp>
        <p:nvSpPr>
          <p:cNvPr id="172" name="TextShape 3"/>
          <p:cNvSpPr txBox="1"/>
          <p:nvPr/>
        </p:nvSpPr>
        <p:spPr>
          <a:xfrm>
            <a:off x="8590680" y="6041520"/>
            <a:ext cx="682920" cy="364680"/>
          </a:xfrm>
          <a:prstGeom prst="rect">
            <a:avLst/>
          </a:prstGeom>
          <a:noFill/>
          <a:ln>
            <a:noFill/>
          </a:ln>
        </p:spPr>
        <p:txBody>
          <a:bodyPr anchor="ctr">
            <a:normAutofit/>
          </a:bodyPr>
          <a:p>
            <a:pPr algn="r">
              <a:lnSpc>
                <a:spcPct val="100000"/>
              </a:lnSpc>
            </a:pPr>
            <a:fld id="{94BA1CE6-1753-4DA3-8E5B-F46CB38D8A1A}" type="slidenum">
              <a:rPr b="0" lang="en-US" sz="900" spc="-1" strike="noStrike">
                <a:solidFill>
                  <a:srgbClr val="5fcbef"/>
                </a:solidFill>
                <a:latin typeface="Trebuchet MS"/>
              </a:rPr>
              <a:t>&lt;number&gt;</a:t>
            </a:fld>
            <a:endParaRPr b="0" lang="en-US" sz="900" spc="-1" strike="noStrike">
              <a:latin typeface="Times New Roman"/>
            </a:endParaRPr>
          </a:p>
        </p:txBody>
      </p:sp>
      <p:pic>
        <p:nvPicPr>
          <p:cNvPr id="173" name="Picture 2" descr=""/>
          <p:cNvPicPr/>
          <p:nvPr/>
        </p:nvPicPr>
        <p:blipFill>
          <a:blip r:embed="rId1"/>
          <a:stretch/>
        </p:blipFill>
        <p:spPr>
          <a:xfrm>
            <a:off x="161640" y="190080"/>
            <a:ext cx="1071360" cy="90936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CustomShape 1"/>
          <p:cNvSpPr/>
          <p:nvPr/>
        </p:nvSpPr>
        <p:spPr>
          <a:xfrm>
            <a:off x="781920" y="1934640"/>
            <a:ext cx="10515240" cy="3032280"/>
          </a:xfrm>
          <a:prstGeom prst="rect">
            <a:avLst/>
          </a:prstGeom>
          <a:solidFill>
            <a:schemeClr val="accent2">
              <a:lumMod val="60000"/>
              <a:lumOff val="40000"/>
            </a:schemeClr>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ormAutofit/>
          </a:bodyPr>
          <a:p>
            <a:pPr marL="343080" indent="-342720">
              <a:lnSpc>
                <a:spcPct val="100000"/>
              </a:lnSpc>
              <a:spcBef>
                <a:spcPts val="1001"/>
              </a:spcBef>
              <a:spcAft>
                <a:spcPts val="1199"/>
              </a:spcAft>
            </a:pPr>
            <a:r>
              <a:rPr b="0" lang="en-US" sz="2400" spc="-1" strike="noStrike">
                <a:solidFill>
                  <a:srgbClr val="000000"/>
                </a:solidFill>
                <a:latin typeface="Trebuchet MS"/>
              </a:rPr>
              <a:t>Policy on privatization of public services:</a:t>
            </a:r>
            <a:endParaRPr b="0" lang="en-US" sz="2400" spc="-1" strike="noStrike">
              <a:latin typeface="Arial"/>
            </a:endParaRPr>
          </a:p>
          <a:p>
            <a:pPr marL="343080" indent="-342720">
              <a:lnSpc>
                <a:spcPct val="100000"/>
              </a:lnSpc>
              <a:spcBef>
                <a:spcPts val="1001"/>
              </a:spcBef>
              <a:spcAft>
                <a:spcPts val="1199"/>
              </a:spcAft>
            </a:pPr>
            <a:r>
              <a:rPr b="0" lang="en-US" sz="2400" spc="-1" strike="noStrike">
                <a:solidFill>
                  <a:srgbClr val="000000"/>
                </a:solidFill>
                <a:latin typeface="Trebuchet MS"/>
              </a:rPr>
              <a:t>The League believes that when governmental entities consider the transfer of governmental services, assets and/or functions to the private sector, the community impact and goals of such transfers must be identified and considered. Further, the League believes that transparency, accountability, and preservation of the common good must be ensured.</a:t>
            </a:r>
            <a:endParaRPr b="0" lang="en-US" sz="2400" spc="-1" strike="noStrike">
              <a:latin typeface="Arial"/>
            </a:endParaRPr>
          </a:p>
          <a:p>
            <a:pPr>
              <a:lnSpc>
                <a:spcPct val="100000"/>
              </a:lnSpc>
              <a:spcBef>
                <a:spcPts val="1001"/>
              </a:spcBef>
            </a:pPr>
            <a:endParaRPr b="0" lang="en-US" sz="2400" spc="-1" strike="noStrike">
              <a:latin typeface="Arial"/>
            </a:endParaRPr>
          </a:p>
        </p:txBody>
      </p:sp>
      <p:pic>
        <p:nvPicPr>
          <p:cNvPr id="278" name="Picture 2" descr=""/>
          <p:cNvPicPr/>
          <p:nvPr/>
        </p:nvPicPr>
        <p:blipFill>
          <a:blip r:embed="rId1"/>
          <a:stretch/>
        </p:blipFill>
        <p:spPr>
          <a:xfrm>
            <a:off x="150840" y="137520"/>
            <a:ext cx="1067760" cy="906480"/>
          </a:xfrm>
          <a:prstGeom prst="rect">
            <a:avLst/>
          </a:prstGeom>
          <a:ln>
            <a:noFill/>
          </a:ln>
        </p:spPr>
      </p:pic>
      <p:sp>
        <p:nvSpPr>
          <p:cNvPr id="279" name="TextShape 2"/>
          <p:cNvSpPr txBox="1"/>
          <p:nvPr/>
        </p:nvSpPr>
        <p:spPr>
          <a:xfrm>
            <a:off x="8285760" y="6113160"/>
            <a:ext cx="682920" cy="364680"/>
          </a:xfrm>
          <a:prstGeom prst="rect">
            <a:avLst/>
          </a:prstGeom>
          <a:noFill/>
          <a:ln>
            <a:noFill/>
          </a:ln>
        </p:spPr>
        <p:txBody>
          <a:bodyPr anchor="ctr">
            <a:normAutofit/>
          </a:bodyPr>
          <a:p>
            <a:pPr algn="r">
              <a:lnSpc>
                <a:spcPct val="100000"/>
              </a:lnSpc>
            </a:pPr>
            <a:fld id="{5AA837C6-770A-4884-829B-EDA73DBD3BFA}"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280" name="CustomShape 3"/>
          <p:cNvSpPr/>
          <p:nvPr/>
        </p:nvSpPr>
        <p:spPr>
          <a:xfrm>
            <a:off x="2255040" y="360720"/>
            <a:ext cx="9042120" cy="1128240"/>
          </a:xfrm>
          <a:prstGeom prst="rect">
            <a:avLst/>
          </a:prstGeom>
          <a:noFill/>
          <a:ln>
            <a:noFill/>
          </a:ln>
        </p:spPr>
        <p:style>
          <a:lnRef idx="0"/>
          <a:fillRef idx="0"/>
          <a:effectRef idx="0"/>
          <a:fontRef idx="minor"/>
        </p:style>
        <p:txBody>
          <a:bodyPr lIns="90000" rIns="90000" tIns="45000" bIns="45000"/>
          <a:p>
            <a:pPr algn="r">
              <a:lnSpc>
                <a:spcPct val="100000"/>
              </a:lnSpc>
            </a:pPr>
            <a:r>
              <a:rPr b="0" lang="en-US" sz="3600" spc="-1" strike="noStrike">
                <a:solidFill>
                  <a:srgbClr val="2e83c3"/>
                </a:solidFill>
                <a:latin typeface="Trebuchet MS"/>
              </a:rPr>
              <a:t>Funding and Finance of Charter Schools</a:t>
            </a:r>
            <a:br/>
            <a:r>
              <a:rPr b="0" lang="en-US" sz="2400" spc="-1" strike="noStrike">
                <a:solidFill>
                  <a:srgbClr val="757575"/>
                </a:solidFill>
                <a:latin typeface="Trebuchet MS"/>
              </a:rPr>
              <a:t>The League of Women Voters of US: </a:t>
            </a:r>
            <a:r>
              <a:rPr b="0" i="1" lang="en-US" sz="2400" spc="-1" strike="noStrike">
                <a:solidFill>
                  <a:srgbClr val="757575"/>
                </a:solidFill>
                <a:latin typeface="Trebuchet MS"/>
              </a:rPr>
              <a:t>Impact on Issues</a:t>
            </a:r>
            <a:endParaRPr b="0" lang="en-US" sz="2400" spc="-1" strike="noStrike">
              <a:latin typeface="Arial"/>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1" name="Picture 2" descr=""/>
          <p:cNvPicPr/>
          <p:nvPr/>
        </p:nvPicPr>
        <p:blipFill>
          <a:blip r:embed="rId1"/>
          <a:stretch/>
        </p:blipFill>
        <p:spPr>
          <a:xfrm>
            <a:off x="150840" y="137520"/>
            <a:ext cx="1067760" cy="906480"/>
          </a:xfrm>
          <a:prstGeom prst="rect">
            <a:avLst/>
          </a:prstGeom>
          <a:ln>
            <a:noFill/>
          </a:ln>
        </p:spPr>
      </p:pic>
      <p:sp>
        <p:nvSpPr>
          <p:cNvPr id="282" name="TextShape 1"/>
          <p:cNvSpPr txBox="1"/>
          <p:nvPr/>
        </p:nvSpPr>
        <p:spPr>
          <a:xfrm>
            <a:off x="8285760" y="6113160"/>
            <a:ext cx="682920" cy="364680"/>
          </a:xfrm>
          <a:prstGeom prst="rect">
            <a:avLst/>
          </a:prstGeom>
          <a:noFill/>
          <a:ln>
            <a:noFill/>
          </a:ln>
        </p:spPr>
        <p:txBody>
          <a:bodyPr anchor="ctr">
            <a:normAutofit/>
          </a:bodyPr>
          <a:p>
            <a:pPr algn="r">
              <a:lnSpc>
                <a:spcPct val="100000"/>
              </a:lnSpc>
            </a:pPr>
            <a:fld id="{ACE6AD4D-433C-4D41-9795-457947413C28}"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283" name="CustomShape 2"/>
          <p:cNvSpPr/>
          <p:nvPr/>
        </p:nvSpPr>
        <p:spPr>
          <a:xfrm>
            <a:off x="2111040" y="381240"/>
            <a:ext cx="9042120" cy="1325160"/>
          </a:xfrm>
          <a:prstGeom prst="rect">
            <a:avLst/>
          </a:prstGeom>
          <a:noFill/>
          <a:ln>
            <a:noFill/>
          </a:ln>
        </p:spPr>
        <p:style>
          <a:lnRef idx="0"/>
          <a:fillRef idx="0"/>
          <a:effectRef idx="0"/>
          <a:fontRef idx="minor"/>
        </p:style>
        <p:txBody>
          <a:bodyPr lIns="90000" rIns="90000" tIns="45000" bIns="45000"/>
          <a:p>
            <a:pPr algn="r">
              <a:lnSpc>
                <a:spcPct val="100000"/>
              </a:lnSpc>
            </a:pPr>
            <a:r>
              <a:rPr b="0" lang="en-US" sz="3600" spc="-1" strike="noStrike">
                <a:solidFill>
                  <a:srgbClr val="2e83c3"/>
                </a:solidFill>
                <a:latin typeface="Trebuchet MS"/>
              </a:rPr>
              <a:t>Funding and Finance of Charter Schools</a:t>
            </a:r>
            <a:br/>
            <a:r>
              <a:rPr b="0" lang="en-US" sz="2400" spc="-1" strike="noStrike">
                <a:solidFill>
                  <a:srgbClr val="757575"/>
                </a:solidFill>
                <a:latin typeface="Trebuchet MS"/>
              </a:rPr>
              <a:t>The League of Women Voters of US: </a:t>
            </a:r>
            <a:r>
              <a:rPr b="0" i="1" lang="en-US" sz="2400" spc="-1" strike="noStrike">
                <a:solidFill>
                  <a:srgbClr val="757575"/>
                </a:solidFill>
                <a:latin typeface="Trebuchet MS"/>
              </a:rPr>
              <a:t>Impact on Issues</a:t>
            </a:r>
            <a:endParaRPr b="0" lang="en-US" sz="2400" spc="-1" strike="noStrike">
              <a:latin typeface="Arial"/>
            </a:endParaRPr>
          </a:p>
        </p:txBody>
      </p:sp>
      <p:sp>
        <p:nvSpPr>
          <p:cNvPr id="284" name="CustomShape 3"/>
          <p:cNvSpPr/>
          <p:nvPr/>
        </p:nvSpPr>
        <p:spPr>
          <a:xfrm>
            <a:off x="575640" y="1917000"/>
            <a:ext cx="10577160" cy="3992760"/>
          </a:xfrm>
          <a:prstGeom prst="rect">
            <a:avLst/>
          </a:prstGeom>
          <a:solidFill>
            <a:schemeClr val="accent2">
              <a:lumMod val="60000"/>
              <a:lumOff val="40000"/>
            </a:schemeClr>
          </a:solidFill>
          <a:ln>
            <a:noFill/>
          </a:ln>
        </p:spPr>
        <p:style>
          <a:lnRef idx="0"/>
          <a:fillRef idx="0"/>
          <a:effectRef idx="0"/>
          <a:fontRef idx="minor"/>
        </p:style>
        <p:txBody>
          <a:bodyPr lIns="90000" rIns="90000" tIns="45000" bIns="45000"/>
          <a:p>
            <a:pPr>
              <a:lnSpc>
                <a:spcPct val="100000"/>
              </a:lnSpc>
              <a:spcBef>
                <a:spcPts val="601"/>
              </a:spcBef>
              <a:spcAft>
                <a:spcPts val="601"/>
              </a:spcAft>
            </a:pPr>
            <a:r>
              <a:rPr b="0" lang="en-US" sz="2400" spc="-1" strike="noStrike">
                <a:solidFill>
                  <a:srgbClr val="000000"/>
                </a:solidFill>
                <a:latin typeface="Trebuchet MS"/>
              </a:rPr>
              <a:t>Policy on privatization of public services: Specific recommendations:</a:t>
            </a:r>
            <a:endParaRPr b="0" lang="en-US" sz="2400" spc="-1" strike="noStrike">
              <a:latin typeface="Arial"/>
            </a:endParaRPr>
          </a:p>
          <a:p>
            <a:pPr>
              <a:lnSpc>
                <a:spcPct val="100000"/>
              </a:lnSpc>
              <a:spcBef>
                <a:spcPts val="601"/>
              </a:spcBef>
              <a:spcAft>
                <a:spcPts val="601"/>
              </a:spcAft>
            </a:pPr>
            <a:r>
              <a:rPr b="0" lang="en-US" sz="2400" spc="-1" strike="noStrike">
                <a:solidFill>
                  <a:srgbClr val="000000"/>
                </a:solidFill>
                <a:latin typeface="Trebuchet MS"/>
              </a:rPr>
              <a:t>Cost-benefit analyses evaluating short and long term costs of privatization, including the ongoing costs of contract administration and oversight</a:t>
            </a:r>
            <a:endParaRPr b="0" lang="en-US" sz="2400" spc="-1" strike="noStrike">
              <a:latin typeface="Arial"/>
            </a:endParaRPr>
          </a:p>
          <a:p>
            <a:pPr>
              <a:lnSpc>
                <a:spcPct val="100000"/>
              </a:lnSpc>
              <a:spcBef>
                <a:spcPts val="601"/>
              </a:spcBef>
              <a:spcAft>
                <a:spcPts val="601"/>
              </a:spcAft>
            </a:pPr>
            <a:r>
              <a:rPr b="0" lang="en-US" sz="2400" spc="-1" strike="noStrike">
                <a:solidFill>
                  <a:srgbClr val="000000"/>
                </a:solidFill>
                <a:latin typeface="Trebuchet MS"/>
              </a:rPr>
              <a:t>An understanding of the impact on customers, the broader community, environment and public employees</a:t>
            </a:r>
            <a:endParaRPr b="0" lang="en-US" sz="2400" spc="-1" strike="noStrike">
              <a:latin typeface="Arial"/>
            </a:endParaRPr>
          </a:p>
          <a:p>
            <a:pPr>
              <a:lnSpc>
                <a:spcPct val="100000"/>
              </a:lnSpc>
              <a:spcBef>
                <a:spcPts val="601"/>
              </a:spcBef>
              <a:spcAft>
                <a:spcPts val="601"/>
              </a:spcAft>
            </a:pPr>
            <a:r>
              <a:rPr b="0" lang="en-US" sz="2400" spc="-1" strike="noStrike">
                <a:solidFill>
                  <a:srgbClr val="000000"/>
                </a:solidFill>
                <a:latin typeface="Trebuchet MS"/>
              </a:rPr>
              <a:t>An open, competitive bidding process with clearly defined criteria to be used in selecting a contractor</a:t>
            </a:r>
            <a:endParaRPr b="0" lang="en-US" sz="2400" spc="-1" strike="noStrike">
              <a:latin typeface="Arial"/>
            </a:endParaRPr>
          </a:p>
          <a:p>
            <a:pPr>
              <a:lnSpc>
                <a:spcPct val="100000"/>
              </a:lnSpc>
              <a:spcBef>
                <a:spcPts val="601"/>
              </a:spcBef>
              <a:spcAft>
                <a:spcPts val="601"/>
              </a:spcAft>
            </a:pPr>
            <a:r>
              <a:rPr b="0" lang="en-US" sz="2400" spc="-1" strike="noStrike">
                <a:solidFill>
                  <a:srgbClr val="000000"/>
                </a:solidFill>
                <a:latin typeface="Trebuchet MS"/>
              </a:rPr>
              <a:t>A provision or process to ensure the services or assets will be returned to the government if a contractor fails to perform</a:t>
            </a:r>
            <a:endParaRPr b="0" lang="en-US" sz="2400" spc="-1" strike="noStrike">
              <a:latin typeface="Arial"/>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5" name="Picture 2" descr=""/>
          <p:cNvPicPr/>
          <p:nvPr/>
        </p:nvPicPr>
        <p:blipFill>
          <a:blip r:embed="rId1"/>
          <a:stretch/>
        </p:blipFill>
        <p:spPr>
          <a:xfrm>
            <a:off x="150840" y="137520"/>
            <a:ext cx="1067760" cy="906480"/>
          </a:xfrm>
          <a:prstGeom prst="rect">
            <a:avLst/>
          </a:prstGeom>
          <a:ln>
            <a:noFill/>
          </a:ln>
        </p:spPr>
      </p:pic>
      <p:sp>
        <p:nvSpPr>
          <p:cNvPr id="286" name="TextShape 1"/>
          <p:cNvSpPr txBox="1"/>
          <p:nvPr/>
        </p:nvSpPr>
        <p:spPr>
          <a:xfrm>
            <a:off x="8285760" y="6350040"/>
            <a:ext cx="682920" cy="364680"/>
          </a:xfrm>
          <a:prstGeom prst="rect">
            <a:avLst/>
          </a:prstGeom>
          <a:noFill/>
          <a:ln>
            <a:noFill/>
          </a:ln>
        </p:spPr>
        <p:txBody>
          <a:bodyPr anchor="ctr">
            <a:normAutofit/>
          </a:bodyPr>
          <a:p>
            <a:pPr algn="r">
              <a:lnSpc>
                <a:spcPct val="100000"/>
              </a:lnSpc>
            </a:pPr>
            <a:fld id="{4492F3B9-7257-46B4-B39A-5E1CAC4200AE}"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287" name="CustomShape 2"/>
          <p:cNvSpPr/>
          <p:nvPr/>
        </p:nvSpPr>
        <p:spPr>
          <a:xfrm>
            <a:off x="1817640" y="330480"/>
            <a:ext cx="9421920" cy="1325160"/>
          </a:xfrm>
          <a:prstGeom prst="rect">
            <a:avLst/>
          </a:prstGeom>
          <a:noFill/>
          <a:ln>
            <a:noFill/>
          </a:ln>
        </p:spPr>
        <p:style>
          <a:lnRef idx="0"/>
          <a:fillRef idx="0"/>
          <a:effectRef idx="0"/>
          <a:fontRef idx="minor"/>
        </p:style>
        <p:txBody>
          <a:bodyPr lIns="90000" rIns="90000" tIns="45000" bIns="45000"/>
          <a:p>
            <a:pPr algn="r">
              <a:lnSpc>
                <a:spcPct val="100000"/>
              </a:lnSpc>
            </a:pPr>
            <a:r>
              <a:rPr b="0" lang="en-US" sz="3600" spc="-1" strike="noStrike">
                <a:solidFill>
                  <a:srgbClr val="2e83c3"/>
                </a:solidFill>
                <a:latin typeface="Trebuchet MS"/>
              </a:rPr>
              <a:t>Funding and Finance in Charter Schools</a:t>
            </a:r>
            <a:br/>
            <a:r>
              <a:rPr b="0" i="1" lang="en-US" sz="2400" spc="-1" strike="noStrike">
                <a:solidFill>
                  <a:srgbClr val="757575"/>
                </a:solidFill>
                <a:latin typeface="Trebuchet MS"/>
              </a:rPr>
              <a:t>Outlining the Issues</a:t>
            </a:r>
            <a:endParaRPr b="0" lang="en-US" sz="2400" spc="-1" strike="noStrike">
              <a:latin typeface="Arial"/>
            </a:endParaRPr>
          </a:p>
          <a:p>
            <a:pPr algn="r">
              <a:lnSpc>
                <a:spcPct val="100000"/>
              </a:lnSpc>
            </a:pPr>
            <a:endParaRPr b="0" lang="en-US" sz="2400" spc="-1" strike="noStrike">
              <a:latin typeface="Arial"/>
            </a:endParaRPr>
          </a:p>
        </p:txBody>
      </p:sp>
      <p:sp>
        <p:nvSpPr>
          <p:cNvPr id="288" name="CustomShape 3"/>
          <p:cNvSpPr/>
          <p:nvPr/>
        </p:nvSpPr>
        <p:spPr>
          <a:xfrm>
            <a:off x="537840" y="1782000"/>
            <a:ext cx="10855800" cy="3747240"/>
          </a:xfrm>
          <a:prstGeom prst="rect">
            <a:avLst/>
          </a:prstGeom>
          <a:noFill/>
          <a:ln>
            <a:noFill/>
          </a:ln>
        </p:spPr>
        <p:style>
          <a:lnRef idx="0"/>
          <a:fillRef idx="0"/>
          <a:effectRef idx="0"/>
          <a:fontRef idx="minor"/>
        </p:style>
        <p:txBody>
          <a:bodyPr lIns="90000" rIns="90000" tIns="45000" bIns="45000"/>
          <a:p>
            <a:pPr marL="343080" indent="-342720" algn="just">
              <a:lnSpc>
                <a:spcPct val="100000"/>
              </a:lnSpc>
              <a:spcBef>
                <a:spcPts val="601"/>
              </a:spcBef>
              <a:spcAft>
                <a:spcPts val="601"/>
              </a:spcAft>
              <a:buClr>
                <a:srgbClr val="000000"/>
              </a:buClr>
              <a:buFont typeface="Wingdings" charset="2"/>
              <a:buChar char=""/>
            </a:pPr>
            <a:r>
              <a:rPr b="0" lang="en-US" sz="2200" spc="-1" strike="noStrike">
                <a:solidFill>
                  <a:srgbClr val="000000"/>
                </a:solidFill>
                <a:latin typeface="Trebuchet MS"/>
              </a:rPr>
              <a:t>Charter schools in Louisiana are funded through the state Minimum Foundation Program (MFP) which is allocated according to a formula on a per-pupil basis. Funding of charter schools can have a financial impact on local school districts where students formerly in their attendance zones attend charter schools.  </a:t>
            </a:r>
            <a:endParaRPr b="0" lang="en-US" sz="2200" spc="-1" strike="noStrike">
              <a:latin typeface="Arial"/>
            </a:endParaRPr>
          </a:p>
          <a:p>
            <a:pPr marL="343080" indent="-342720" algn="just">
              <a:lnSpc>
                <a:spcPct val="100000"/>
              </a:lnSpc>
              <a:spcBef>
                <a:spcPts val="601"/>
              </a:spcBef>
              <a:spcAft>
                <a:spcPts val="601"/>
              </a:spcAft>
              <a:buClr>
                <a:srgbClr val="000000"/>
              </a:buClr>
              <a:buFont typeface="Wingdings" charset="2"/>
              <a:buChar char=""/>
            </a:pPr>
            <a:r>
              <a:rPr b="0" lang="en-US" sz="2200" spc="-1" strike="noStrike">
                <a:solidFill>
                  <a:srgbClr val="000000"/>
                </a:solidFill>
                <a:latin typeface="Trebuchet MS"/>
              </a:rPr>
              <a:t>The Louisiana Legislature, the Board of Elementary and Secondary Education and the Louisiana Department of Education are responsible for adequate funding of education and effective oversight of the finances of both school districts and charter schools. </a:t>
            </a:r>
            <a:endParaRPr b="0" lang="en-US" sz="2200" spc="-1" strike="noStrike">
              <a:latin typeface="Arial"/>
            </a:endParaRPr>
          </a:p>
          <a:p>
            <a:pPr marL="343080" indent="-342720" algn="just">
              <a:lnSpc>
                <a:spcPct val="100000"/>
              </a:lnSpc>
              <a:spcBef>
                <a:spcPts val="601"/>
              </a:spcBef>
              <a:spcAft>
                <a:spcPts val="601"/>
              </a:spcAft>
              <a:buClr>
                <a:srgbClr val="000000"/>
              </a:buClr>
              <a:buFont typeface="Wingdings" charset="2"/>
              <a:buChar char=""/>
            </a:pPr>
            <a:r>
              <a:rPr b="0" lang="en-US" sz="2200" spc="-1" strike="noStrike">
                <a:solidFill>
                  <a:srgbClr val="000000"/>
                </a:solidFill>
                <a:latin typeface="Trebuchet MS"/>
              </a:rPr>
              <a:t>The following are potential issues that could impact effective funding and financial controls in Louisiana schools:</a:t>
            </a:r>
            <a:endParaRPr b="0" lang="en-US" sz="2200" spc="-1" strike="noStrike">
              <a:latin typeface="Arial"/>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9" name="Picture 2" descr=""/>
          <p:cNvPicPr/>
          <p:nvPr/>
        </p:nvPicPr>
        <p:blipFill>
          <a:blip r:embed="rId1"/>
          <a:stretch/>
        </p:blipFill>
        <p:spPr>
          <a:xfrm>
            <a:off x="150840" y="137520"/>
            <a:ext cx="1067760" cy="906480"/>
          </a:xfrm>
          <a:prstGeom prst="rect">
            <a:avLst/>
          </a:prstGeom>
          <a:ln>
            <a:noFill/>
          </a:ln>
        </p:spPr>
      </p:pic>
      <p:sp>
        <p:nvSpPr>
          <p:cNvPr id="290" name="TextShape 1"/>
          <p:cNvSpPr txBox="1"/>
          <p:nvPr/>
        </p:nvSpPr>
        <p:spPr>
          <a:xfrm>
            <a:off x="8285760" y="6350040"/>
            <a:ext cx="682920" cy="364680"/>
          </a:xfrm>
          <a:prstGeom prst="rect">
            <a:avLst/>
          </a:prstGeom>
          <a:noFill/>
          <a:ln>
            <a:noFill/>
          </a:ln>
        </p:spPr>
        <p:txBody>
          <a:bodyPr anchor="ctr">
            <a:normAutofit/>
          </a:bodyPr>
          <a:p>
            <a:pPr algn="r">
              <a:lnSpc>
                <a:spcPct val="100000"/>
              </a:lnSpc>
            </a:pPr>
            <a:fld id="{C25F9543-0082-47F7-8B16-F71F82DF40AA}"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291" name="CustomShape 2"/>
          <p:cNvSpPr/>
          <p:nvPr/>
        </p:nvSpPr>
        <p:spPr>
          <a:xfrm>
            <a:off x="606240" y="1798200"/>
            <a:ext cx="10599840" cy="4633560"/>
          </a:xfrm>
          <a:prstGeom prst="rect">
            <a:avLst/>
          </a:prstGeom>
          <a:noFill/>
          <a:ln>
            <a:noFill/>
          </a:ln>
        </p:spPr>
        <p:style>
          <a:lnRef idx="0"/>
          <a:fillRef idx="0"/>
          <a:effectRef idx="0"/>
          <a:fontRef idx="minor"/>
        </p:style>
        <p:txBody>
          <a:bodyPr lIns="90000" rIns="90000" tIns="45000" bIns="45000"/>
          <a:p>
            <a:pPr marL="343080" indent="-342720">
              <a:lnSpc>
                <a:spcPct val="100000"/>
              </a:lnSpc>
              <a:buClr>
                <a:srgbClr val="000000"/>
              </a:buClr>
              <a:buFont typeface="Wingdings" charset="2"/>
              <a:buChar char=""/>
            </a:pPr>
            <a:r>
              <a:rPr b="0" lang="en-US" sz="2000" spc="-1" strike="noStrike">
                <a:solidFill>
                  <a:srgbClr val="000000"/>
                </a:solidFill>
                <a:latin typeface="Trebuchet MS"/>
              </a:rPr>
              <a:t>Funding of charter schools and impacts on districts</a:t>
            </a:r>
            <a:endParaRPr b="0" lang="en-US" sz="2000" spc="-1" strike="noStrike">
              <a:latin typeface="Arial"/>
            </a:endParaRPr>
          </a:p>
          <a:p>
            <a:pPr marL="457200">
              <a:lnSpc>
                <a:spcPct val="100000"/>
              </a:lnSpc>
            </a:pPr>
            <a:r>
              <a:rPr b="0" lang="en-US" sz="2000" spc="-1" strike="noStrike">
                <a:solidFill>
                  <a:srgbClr val="000000"/>
                </a:solidFill>
                <a:latin typeface="Trebuchet MS"/>
              </a:rPr>
              <a:t>The funding of charter schools with MFP per-student monies can impact the budgets of school districts when students leave their district enrollment zone to attend charter schools.  Districts pay fixed costs for buildings, maintenance, staff and costs such as the unfunded accrued liability of teacher retirement systems, from reduced MFP.  Virtual charter schools providing at-home computer-based learning are funded at a per-pupil rate of 90% of MFP.  Impacts of these funding mechanisms on school districts is not currently weighed by authorizers.</a:t>
            </a:r>
            <a:endParaRPr b="0" lang="en-US" sz="2000" spc="-1" strike="noStrike">
              <a:latin typeface="Arial"/>
            </a:endParaRPr>
          </a:p>
          <a:p>
            <a:pPr marL="457200">
              <a:lnSpc>
                <a:spcPct val="100000"/>
              </a:lnSpc>
            </a:pPr>
            <a:endParaRPr b="0" lang="en-US" sz="2000" spc="-1" strike="noStrike">
              <a:latin typeface="Arial"/>
            </a:endParaRPr>
          </a:p>
          <a:p>
            <a:pPr marL="343080" indent="-342720">
              <a:lnSpc>
                <a:spcPct val="100000"/>
              </a:lnSpc>
              <a:buClr>
                <a:srgbClr val="000000"/>
              </a:buClr>
              <a:buFont typeface="Wingdings" charset="2"/>
              <a:buChar char=""/>
            </a:pPr>
            <a:r>
              <a:rPr b="0" lang="en-US" sz="2000" spc="-1" strike="noStrike">
                <a:solidFill>
                  <a:srgbClr val="000000"/>
                </a:solidFill>
                <a:latin typeface="Trebuchet MS"/>
              </a:rPr>
              <a:t>Funding of charter school facilities</a:t>
            </a:r>
            <a:endParaRPr b="0" lang="en-US" sz="2000" spc="-1" strike="noStrike">
              <a:latin typeface="Arial"/>
            </a:endParaRPr>
          </a:p>
          <a:p>
            <a:pPr marL="457200">
              <a:lnSpc>
                <a:spcPct val="100000"/>
              </a:lnSpc>
            </a:pPr>
            <a:r>
              <a:rPr b="0" lang="en-US" sz="2000" spc="-1" strike="noStrike">
                <a:solidFill>
                  <a:srgbClr val="000000"/>
                </a:solidFill>
                <a:latin typeface="Trebuchet MS"/>
              </a:rPr>
              <a:t>Type 2 charter schools are typically housed in privately constructed and owned buildings which are leased to the charter school board. Lease payments over time can be costly. The taxpayer does not accrue any equity in the building as the building remains privately owned and may be sold by the owner if the charter school closes for any reason.</a:t>
            </a:r>
            <a:endParaRPr b="0" lang="en-US" sz="2000" spc="-1" strike="noStrike">
              <a:latin typeface="Arial"/>
            </a:endParaRPr>
          </a:p>
        </p:txBody>
      </p:sp>
      <p:sp>
        <p:nvSpPr>
          <p:cNvPr id="292" name="CustomShape 3"/>
          <p:cNvSpPr/>
          <p:nvPr/>
        </p:nvSpPr>
        <p:spPr>
          <a:xfrm>
            <a:off x="1817640" y="330480"/>
            <a:ext cx="9421920" cy="1325160"/>
          </a:xfrm>
          <a:prstGeom prst="rect">
            <a:avLst/>
          </a:prstGeom>
          <a:noFill/>
          <a:ln>
            <a:noFill/>
          </a:ln>
        </p:spPr>
        <p:style>
          <a:lnRef idx="0"/>
          <a:fillRef idx="0"/>
          <a:effectRef idx="0"/>
          <a:fontRef idx="minor"/>
        </p:style>
        <p:txBody>
          <a:bodyPr lIns="90000" rIns="90000" tIns="45000" bIns="45000"/>
          <a:p>
            <a:pPr algn="r">
              <a:lnSpc>
                <a:spcPct val="100000"/>
              </a:lnSpc>
            </a:pPr>
            <a:r>
              <a:rPr b="0" lang="en-US" sz="3600" spc="-1" strike="noStrike">
                <a:solidFill>
                  <a:srgbClr val="2e83c3"/>
                </a:solidFill>
                <a:latin typeface="Trebuchet MS"/>
              </a:rPr>
              <a:t>Funding and Finance in Charter Schools</a:t>
            </a:r>
            <a:br/>
            <a:r>
              <a:rPr b="0" i="1" lang="en-US" sz="2400" spc="-1" strike="noStrike">
                <a:solidFill>
                  <a:srgbClr val="757575"/>
                </a:solidFill>
                <a:latin typeface="Trebuchet MS"/>
              </a:rPr>
              <a:t>Outlining the Issues</a:t>
            </a:r>
            <a:endParaRPr b="0" lang="en-US" sz="2400" spc="-1" strike="noStrike">
              <a:latin typeface="Arial"/>
            </a:endParaRPr>
          </a:p>
          <a:p>
            <a:pPr algn="r">
              <a:lnSpc>
                <a:spcPct val="100000"/>
              </a:lnSpc>
            </a:pPr>
            <a:endParaRPr b="0" lang="en-US" sz="2400" spc="-1" strike="noStrike">
              <a:latin typeface="Arial"/>
            </a:endParaRPr>
          </a:p>
        </p:txBody>
      </p:sp>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3" name="Picture 2" descr=""/>
          <p:cNvPicPr/>
          <p:nvPr/>
        </p:nvPicPr>
        <p:blipFill>
          <a:blip r:embed="rId1"/>
          <a:stretch/>
        </p:blipFill>
        <p:spPr>
          <a:xfrm>
            <a:off x="150840" y="137520"/>
            <a:ext cx="1067760" cy="906480"/>
          </a:xfrm>
          <a:prstGeom prst="rect">
            <a:avLst/>
          </a:prstGeom>
          <a:ln>
            <a:noFill/>
          </a:ln>
        </p:spPr>
      </p:pic>
      <p:sp>
        <p:nvSpPr>
          <p:cNvPr id="294" name="TextShape 1"/>
          <p:cNvSpPr txBox="1"/>
          <p:nvPr/>
        </p:nvSpPr>
        <p:spPr>
          <a:xfrm>
            <a:off x="8285760" y="6350040"/>
            <a:ext cx="682920" cy="364680"/>
          </a:xfrm>
          <a:prstGeom prst="rect">
            <a:avLst/>
          </a:prstGeom>
          <a:noFill/>
          <a:ln>
            <a:noFill/>
          </a:ln>
        </p:spPr>
        <p:txBody>
          <a:bodyPr anchor="ctr">
            <a:normAutofit/>
          </a:bodyPr>
          <a:p>
            <a:pPr algn="r">
              <a:lnSpc>
                <a:spcPct val="100000"/>
              </a:lnSpc>
            </a:pPr>
            <a:fld id="{1AC49871-2FF6-441C-BEE3-AC83E18D946C}"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295" name="CustomShape 2"/>
          <p:cNvSpPr/>
          <p:nvPr/>
        </p:nvSpPr>
        <p:spPr>
          <a:xfrm>
            <a:off x="150840" y="1395000"/>
            <a:ext cx="11468880" cy="4905720"/>
          </a:xfrm>
          <a:prstGeom prst="rect">
            <a:avLst/>
          </a:prstGeom>
          <a:noFill/>
          <a:ln>
            <a:noFill/>
          </a:ln>
        </p:spPr>
        <p:style>
          <a:lnRef idx="0"/>
          <a:fillRef idx="0"/>
          <a:effectRef idx="0"/>
          <a:fontRef idx="minor"/>
        </p:style>
        <p:txBody>
          <a:bodyPr lIns="90000" rIns="90000" tIns="45000" bIns="45000"/>
          <a:p>
            <a:pPr marL="343080" indent="-342720">
              <a:lnSpc>
                <a:spcPct val="100000"/>
              </a:lnSpc>
              <a:buClr>
                <a:srgbClr val="000000"/>
              </a:buClr>
              <a:buFont typeface="Arial"/>
              <a:buChar char="•"/>
            </a:pPr>
            <a:r>
              <a:rPr b="0" lang="en-US" sz="2400" spc="-1" strike="noStrike">
                <a:solidFill>
                  <a:srgbClr val="000000"/>
                </a:solidFill>
                <a:latin typeface="Trebuchet MS"/>
              </a:rPr>
              <a:t>Financial oversight of charter schools</a:t>
            </a:r>
            <a:endParaRPr b="0" lang="en-US" sz="2400" spc="-1" strike="noStrike">
              <a:latin typeface="Arial"/>
            </a:endParaRPr>
          </a:p>
          <a:p>
            <a:pPr lvl="1" marL="800280" indent="-342720">
              <a:lnSpc>
                <a:spcPct val="100000"/>
              </a:lnSpc>
              <a:spcBef>
                <a:spcPts val="1199"/>
              </a:spcBef>
              <a:buClr>
                <a:srgbClr val="000000"/>
              </a:buClr>
              <a:buFont typeface="Wingdings" charset="2"/>
              <a:buChar char=""/>
            </a:pPr>
            <a:r>
              <a:rPr b="0" lang="en-US" sz="1800" spc="-1" strike="noStrike">
                <a:solidFill>
                  <a:srgbClr val="000000"/>
                </a:solidFill>
                <a:latin typeface="Trebuchet MS"/>
              </a:rPr>
              <a:t>Many charter schools are operated through management-fee based arrangements with EMOs and CMOs (for-profit and not-for-profit management organizations). While the financial records of charter schools boards must be reported quarterly and an annual qualified audit submitted, EMO and CMO financial records are not reported or audited.</a:t>
            </a:r>
            <a:endParaRPr b="0" lang="en-US" sz="1800" spc="-1" strike="noStrike">
              <a:latin typeface="Arial"/>
            </a:endParaRPr>
          </a:p>
          <a:p>
            <a:pPr lvl="1" marL="800280" indent="-342720">
              <a:lnSpc>
                <a:spcPct val="100000"/>
              </a:lnSpc>
              <a:spcBef>
                <a:spcPts val="1199"/>
              </a:spcBef>
              <a:buClr>
                <a:srgbClr val="000000"/>
              </a:buClr>
              <a:buFont typeface="Wingdings" charset="2"/>
              <a:buChar char=""/>
            </a:pPr>
            <a:r>
              <a:rPr b="0" lang="en-US" sz="1800" spc="-1" strike="noStrike">
                <a:solidFill>
                  <a:srgbClr val="000000"/>
                </a:solidFill>
                <a:latin typeface="Trebuchet MS"/>
              </a:rPr>
              <a:t>The oversight of financial records and audits is not timely and consistent. The Legislative Auditor points out in its performance audit, Louisiana Department of Education Monitoring of Charter Schools (2013), that the Louisiana Department of Education does not have a timely process to determine if schools placed 'on probation', that is, in intervention levels beyond good standing, have returned to good standing and has allowed schools to continue to operate in the succeeding school year without evidence of correction.</a:t>
            </a:r>
            <a:endParaRPr b="0" lang="en-US" sz="1800" spc="-1" strike="noStrike">
              <a:latin typeface="Arial"/>
            </a:endParaRPr>
          </a:p>
          <a:p>
            <a:pPr lvl="1" marL="800280" indent="-342720">
              <a:lnSpc>
                <a:spcPct val="100000"/>
              </a:lnSpc>
              <a:spcBef>
                <a:spcPts val="1199"/>
              </a:spcBef>
              <a:buClr>
                <a:srgbClr val="000000"/>
              </a:buClr>
              <a:buFont typeface="Wingdings" charset="2"/>
              <a:buChar char=""/>
            </a:pPr>
            <a:r>
              <a:rPr b="0" lang="en-US" sz="1800" spc="-1" strike="noStrike">
                <a:solidFill>
                  <a:srgbClr val="000000"/>
                </a:solidFill>
                <a:latin typeface="Trebuchet MS"/>
              </a:rPr>
              <a:t>Charter schools are required to follow public bid law only for public works projects (publicly owned or leased buildings) in excess of $150,000 and food service.</a:t>
            </a:r>
            <a:endParaRPr b="0" lang="en-US" sz="1800" spc="-1" strike="noStrike">
              <a:latin typeface="Arial"/>
            </a:endParaRPr>
          </a:p>
          <a:p>
            <a:pPr lvl="1" marL="800280" indent="-342720">
              <a:lnSpc>
                <a:spcPct val="100000"/>
              </a:lnSpc>
              <a:spcBef>
                <a:spcPts val="1199"/>
              </a:spcBef>
              <a:spcAft>
                <a:spcPts val="1199"/>
              </a:spcAft>
              <a:buClr>
                <a:srgbClr val="000000"/>
              </a:buClr>
              <a:buFont typeface="Wingdings" charset="2"/>
              <a:buChar char=""/>
            </a:pPr>
            <a:r>
              <a:rPr b="0" lang="en-US" sz="1800" spc="-1" strike="noStrike">
                <a:solidFill>
                  <a:srgbClr val="000000"/>
                </a:solidFill>
                <a:latin typeface="Trebuchet MS"/>
              </a:rPr>
              <a:t>Moveable, reusable property (computers, desks, etc.) remain the property of the charter school when a charter school closes. </a:t>
            </a:r>
            <a:endParaRPr b="0" lang="en-US" sz="1800" spc="-1" strike="noStrike">
              <a:latin typeface="Arial"/>
            </a:endParaRPr>
          </a:p>
        </p:txBody>
      </p:sp>
      <p:sp>
        <p:nvSpPr>
          <p:cNvPr id="296" name="CustomShape 3"/>
          <p:cNvSpPr/>
          <p:nvPr/>
        </p:nvSpPr>
        <p:spPr>
          <a:xfrm>
            <a:off x="1817640" y="330480"/>
            <a:ext cx="9421920" cy="1325160"/>
          </a:xfrm>
          <a:prstGeom prst="rect">
            <a:avLst/>
          </a:prstGeom>
          <a:noFill/>
          <a:ln>
            <a:noFill/>
          </a:ln>
        </p:spPr>
        <p:style>
          <a:lnRef idx="0"/>
          <a:fillRef idx="0"/>
          <a:effectRef idx="0"/>
          <a:fontRef idx="minor"/>
        </p:style>
        <p:txBody>
          <a:bodyPr lIns="90000" rIns="90000" tIns="45000" bIns="45000"/>
          <a:p>
            <a:pPr algn="r">
              <a:lnSpc>
                <a:spcPct val="100000"/>
              </a:lnSpc>
            </a:pPr>
            <a:r>
              <a:rPr b="0" lang="en-US" sz="3600" spc="-1" strike="noStrike">
                <a:solidFill>
                  <a:srgbClr val="2e83c3"/>
                </a:solidFill>
                <a:latin typeface="Trebuchet MS"/>
              </a:rPr>
              <a:t>Funding and Finance in Charter Schools</a:t>
            </a:r>
            <a:br/>
            <a:r>
              <a:rPr b="0" i="1" lang="en-US" sz="2400" spc="-1" strike="noStrike">
                <a:solidFill>
                  <a:srgbClr val="757575"/>
                </a:solidFill>
                <a:latin typeface="Trebuchet MS"/>
              </a:rPr>
              <a:t>Outlining the Issues</a:t>
            </a:r>
            <a:endParaRPr b="0" lang="en-US" sz="2400" spc="-1" strike="noStrike">
              <a:latin typeface="Arial"/>
            </a:endParaRPr>
          </a:p>
          <a:p>
            <a:pPr algn="r">
              <a:lnSpc>
                <a:spcPct val="100000"/>
              </a:lnSpc>
            </a:pPr>
            <a:endParaRPr b="0" lang="en-US" sz="2400" spc="-1" strike="noStrike">
              <a:latin typeface="Arial"/>
            </a:endParaRPr>
          </a:p>
        </p:txBody>
      </p:sp>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7" name="Picture 6" descr=""/>
          <p:cNvPicPr/>
          <p:nvPr/>
        </p:nvPicPr>
        <p:blipFill>
          <a:blip r:embed="rId1"/>
          <a:stretch/>
        </p:blipFill>
        <p:spPr>
          <a:xfrm>
            <a:off x="150840" y="212760"/>
            <a:ext cx="1130760" cy="959760"/>
          </a:xfrm>
          <a:prstGeom prst="rect">
            <a:avLst/>
          </a:prstGeom>
          <a:ln>
            <a:noFill/>
          </a:ln>
        </p:spPr>
      </p:pic>
      <p:sp>
        <p:nvSpPr>
          <p:cNvPr id="298" name="TextShape 1"/>
          <p:cNvSpPr txBox="1"/>
          <p:nvPr/>
        </p:nvSpPr>
        <p:spPr>
          <a:xfrm>
            <a:off x="8590680" y="6041520"/>
            <a:ext cx="682920" cy="364680"/>
          </a:xfrm>
          <a:prstGeom prst="rect">
            <a:avLst/>
          </a:prstGeom>
          <a:noFill/>
          <a:ln>
            <a:noFill/>
          </a:ln>
        </p:spPr>
        <p:txBody>
          <a:bodyPr anchor="ctr">
            <a:normAutofit/>
          </a:bodyPr>
          <a:p>
            <a:pPr algn="r">
              <a:lnSpc>
                <a:spcPct val="100000"/>
              </a:lnSpc>
            </a:pPr>
            <a:fld id="{41824AB2-F4F7-4541-A619-3872683B70F0}"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299" name="CustomShape 2"/>
          <p:cNvSpPr/>
          <p:nvPr/>
        </p:nvSpPr>
        <p:spPr>
          <a:xfrm>
            <a:off x="3164400" y="491040"/>
            <a:ext cx="8330760" cy="543600"/>
          </a:xfrm>
          <a:prstGeom prst="rect">
            <a:avLst/>
          </a:prstGeom>
          <a:solidFill>
            <a:schemeClr val="accent2">
              <a:lumMod val="60000"/>
              <a:lumOff val="40000"/>
            </a:schemeClr>
          </a:solidFill>
          <a:ln>
            <a:noFill/>
          </a:ln>
        </p:spPr>
        <p:style>
          <a:lnRef idx="0"/>
          <a:fillRef idx="0"/>
          <a:effectRef idx="0"/>
          <a:fontRef idx="minor"/>
        </p:style>
        <p:txBody>
          <a:bodyPr lIns="90000" rIns="90000" tIns="45000" bIns="45000" anchor="ctr"/>
          <a:p>
            <a:pPr algn="ctr">
              <a:lnSpc>
                <a:spcPct val="100000"/>
              </a:lnSpc>
            </a:pPr>
            <a:r>
              <a:rPr b="0" lang="en-US" sz="2400" spc="-1" strike="noStrike" cap="all">
                <a:solidFill>
                  <a:srgbClr val="f2f2f2"/>
                </a:solidFill>
                <a:latin typeface="Trebuchet MS"/>
              </a:rPr>
              <a:t>LWV-LA CONSENSUS QUESTIONS: finance &amp; funding</a:t>
            </a:r>
            <a:endParaRPr b="0" lang="en-US" sz="2400" spc="-1" strike="noStrike">
              <a:latin typeface="Arial"/>
            </a:endParaRPr>
          </a:p>
        </p:txBody>
      </p:sp>
      <p:sp>
        <p:nvSpPr>
          <p:cNvPr id="300" name="CustomShape 3"/>
          <p:cNvSpPr/>
          <p:nvPr/>
        </p:nvSpPr>
        <p:spPr>
          <a:xfrm>
            <a:off x="399960" y="1489320"/>
            <a:ext cx="10586160" cy="234360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latin typeface="Trebuchet MS"/>
                <a:ea typeface="Noto Sans Symbols"/>
              </a:rPr>
              <a:t>9. Should all state of Louisiana public education mandates be funded so as not to place a financial burden on the budgets of local districts that have charter schools in their enrollment zones?</a:t>
            </a:r>
            <a:endParaRPr b="0" lang="en-US" sz="1400" spc="-1" strike="noStrike">
              <a:latin typeface="Arial"/>
            </a:endParaRPr>
          </a:p>
          <a:p>
            <a:pPr>
              <a:lnSpc>
                <a:spcPct val="100000"/>
              </a:lnSpc>
            </a:pPr>
            <a:r>
              <a:rPr b="0" lang="en-US" sz="1000" spc="-1" strike="noStrike">
                <a:solidFill>
                  <a:srgbClr val="000000"/>
                </a:solidFill>
                <a:latin typeface="Trebuchet MS"/>
                <a:ea typeface="Noto Sans Symbols"/>
              </a:rPr>
              <a:t> </a:t>
            </a:r>
            <a:endParaRPr b="0" lang="en-US" sz="1000" spc="-1" strike="noStrike">
              <a:latin typeface="Arial"/>
            </a:endParaRPr>
          </a:p>
          <a:p>
            <a:pPr>
              <a:lnSpc>
                <a:spcPct val="100000"/>
              </a:lnSpc>
            </a:pPr>
            <a:r>
              <a:rPr b="0" lang="en-US" sz="1400" spc="-1" strike="noStrike">
                <a:solidFill>
                  <a:srgbClr val="000000"/>
                </a:solidFill>
                <a:latin typeface="Trebuchet MS"/>
                <a:ea typeface="Noto Sans Symbols"/>
              </a:rPr>
              <a:t>___ a.</a:t>
            </a:r>
            <a:r>
              <a:rPr b="0" lang="en-US" sz="1400" spc="-1" strike="noStrike">
                <a:solidFill>
                  <a:srgbClr val="000000"/>
                </a:solidFill>
                <a:latin typeface="Trebuchet MS"/>
                <a:ea typeface="Noto Sans Symbols"/>
              </a:rPr>
              <a:t>	</a:t>
            </a:r>
            <a:r>
              <a:rPr b="0" lang="en-US" sz="1400" spc="-1" strike="noStrike">
                <a:solidFill>
                  <a:srgbClr val="000000"/>
                </a:solidFill>
                <a:latin typeface="Trebuchet MS"/>
                <a:ea typeface="Noto Sans Symbols"/>
              </a:rPr>
              <a:t>Yes</a:t>
            </a:r>
            <a:endParaRPr b="0" lang="en-US" sz="1400" spc="-1" strike="noStrike">
              <a:latin typeface="Arial"/>
            </a:endParaRPr>
          </a:p>
          <a:p>
            <a:pPr>
              <a:lnSpc>
                <a:spcPct val="100000"/>
              </a:lnSpc>
            </a:pPr>
            <a:r>
              <a:rPr b="0" lang="en-US" sz="1400" spc="-1" strike="noStrike">
                <a:solidFill>
                  <a:srgbClr val="000000"/>
                </a:solidFill>
                <a:latin typeface="Trebuchet MS"/>
                <a:ea typeface="Noto Sans Symbols"/>
              </a:rPr>
              <a:t>___ b.</a:t>
            </a:r>
            <a:r>
              <a:rPr b="0" lang="en-US" sz="1400" spc="-1" strike="noStrike">
                <a:solidFill>
                  <a:srgbClr val="000000"/>
                </a:solidFill>
                <a:latin typeface="Trebuchet MS"/>
                <a:ea typeface="Noto Sans Symbols"/>
              </a:rPr>
              <a:t>	</a:t>
            </a:r>
            <a:r>
              <a:rPr b="0" lang="en-US" sz="1400" spc="-1" strike="noStrike">
                <a:solidFill>
                  <a:srgbClr val="000000"/>
                </a:solidFill>
                <a:latin typeface="Trebuchet MS"/>
                <a:ea typeface="Noto Sans Symbols"/>
              </a:rPr>
              <a:t>No</a:t>
            </a:r>
            <a:endParaRPr b="0" lang="en-US" sz="1400" spc="-1" strike="noStrike">
              <a:latin typeface="Arial"/>
            </a:endParaRPr>
          </a:p>
          <a:p>
            <a:pPr>
              <a:lnSpc>
                <a:spcPct val="100000"/>
              </a:lnSpc>
            </a:pPr>
            <a:r>
              <a:rPr b="0" lang="en-US" sz="1400" spc="-1" strike="noStrike">
                <a:solidFill>
                  <a:srgbClr val="000000"/>
                </a:solidFill>
                <a:latin typeface="Trebuchet MS"/>
                <a:ea typeface="Noto Sans Symbols"/>
              </a:rPr>
              <a:t>___ c.</a:t>
            </a:r>
            <a:r>
              <a:rPr b="0" lang="en-US" sz="1400" spc="-1" strike="noStrike">
                <a:solidFill>
                  <a:srgbClr val="000000"/>
                </a:solidFill>
                <a:latin typeface="Trebuchet MS"/>
                <a:ea typeface="Noto Sans Symbols"/>
              </a:rPr>
              <a:t>	</a:t>
            </a:r>
            <a:r>
              <a:rPr b="0" lang="en-US" sz="1400" spc="-1" strike="noStrike">
                <a:solidFill>
                  <a:srgbClr val="000000"/>
                </a:solidFill>
                <a:latin typeface="Trebuchet MS"/>
                <a:ea typeface="Noto Sans Symbols"/>
              </a:rPr>
              <a:t>No consensus</a:t>
            </a:r>
            <a:endParaRPr b="0" lang="en-US" sz="1400" spc="-1" strike="noStrike">
              <a:latin typeface="Arial"/>
            </a:endParaRPr>
          </a:p>
          <a:p>
            <a:pPr>
              <a:lnSpc>
                <a:spcPct val="100000"/>
              </a:lnSpc>
            </a:pPr>
            <a:r>
              <a:rPr b="0" lang="en-US" sz="1400" spc="-1" strike="noStrike">
                <a:solidFill>
                  <a:srgbClr val="000000"/>
                </a:solidFill>
                <a:latin typeface="Trebuchet MS"/>
                <a:ea typeface="Noto Sans Symbols"/>
              </a:rPr>
              <a:t> </a:t>
            </a:r>
            <a:endParaRPr b="0" lang="en-US" sz="1400" spc="-1" strike="noStrike">
              <a:latin typeface="Arial"/>
            </a:endParaRPr>
          </a:p>
          <a:p>
            <a:pPr>
              <a:lnSpc>
                <a:spcPct val="100000"/>
              </a:lnSpc>
            </a:pPr>
            <a:r>
              <a:rPr b="0" lang="en-US" sz="1400" spc="-1" strike="noStrike">
                <a:solidFill>
                  <a:srgbClr val="000000"/>
                </a:solidFill>
                <a:latin typeface="Trebuchet MS"/>
                <a:ea typeface="Noto Sans Symbols"/>
              </a:rPr>
              <a:t>COMMENTS:</a:t>
            </a:r>
            <a:endParaRPr b="0" lang="en-US" sz="1400" spc="-1" strike="noStrike">
              <a:latin typeface="Arial"/>
            </a:endParaRPr>
          </a:p>
          <a:p>
            <a:pPr>
              <a:lnSpc>
                <a:spcPct val="100000"/>
              </a:lnSpc>
            </a:pPr>
            <a:endParaRPr b="0" lang="en-US" sz="1400" spc="-1" strike="noStrike">
              <a:latin typeface="Arial"/>
            </a:endParaRPr>
          </a:p>
          <a:p>
            <a:pPr>
              <a:lnSpc>
                <a:spcPct val="100000"/>
              </a:lnSpc>
            </a:pPr>
            <a:endParaRPr b="0" lang="en-US" sz="1400" spc="-1" strike="noStrike">
              <a:latin typeface="Arial"/>
            </a:endParaRPr>
          </a:p>
          <a:p>
            <a:pPr>
              <a:lnSpc>
                <a:spcPct val="100000"/>
              </a:lnSpc>
            </a:pPr>
            <a:endParaRPr b="0" lang="en-US" sz="1400" spc="-1" strike="noStrike">
              <a:latin typeface="Arial"/>
            </a:endParaRPr>
          </a:p>
          <a:p>
            <a:pPr>
              <a:lnSpc>
                <a:spcPct val="100000"/>
              </a:lnSpc>
            </a:pPr>
            <a:endParaRPr b="0" lang="en-US" sz="1400" spc="-1" strike="noStrike">
              <a:latin typeface="Arial"/>
            </a:endParaRPr>
          </a:p>
        </p:txBody>
      </p:sp>
      <p:sp>
        <p:nvSpPr>
          <p:cNvPr id="301" name="CustomShape 4"/>
          <p:cNvSpPr/>
          <p:nvPr/>
        </p:nvSpPr>
        <p:spPr>
          <a:xfrm>
            <a:off x="399960" y="4085280"/>
            <a:ext cx="10586160" cy="237384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latin typeface="Trebuchet MS"/>
                <a:ea typeface="Noto Sans Symbols"/>
              </a:rPr>
              <a:t>10. Should the allocation of state funding per student to virtual charter schools (computer-based distance learning) be reviewed and evaluated at required intervals to determine whether their funding level is appropriate? </a:t>
            </a:r>
            <a:endParaRPr b="0" lang="en-US" sz="1400" spc="-1" strike="noStrike">
              <a:latin typeface="Arial"/>
            </a:endParaRPr>
          </a:p>
          <a:p>
            <a:pPr>
              <a:lnSpc>
                <a:spcPct val="100000"/>
              </a:lnSpc>
            </a:pPr>
            <a:r>
              <a:rPr b="0" lang="en-US" sz="1000" spc="-1" strike="noStrike">
                <a:solidFill>
                  <a:srgbClr val="000000"/>
                </a:solidFill>
                <a:latin typeface="Trebuchet MS"/>
                <a:ea typeface="Noto Sans Symbols"/>
              </a:rPr>
              <a:t> </a:t>
            </a:r>
            <a:endParaRPr b="0" lang="en-US" sz="1000" spc="-1" strike="noStrike">
              <a:latin typeface="Arial"/>
            </a:endParaRPr>
          </a:p>
          <a:p>
            <a:pPr>
              <a:lnSpc>
                <a:spcPct val="100000"/>
              </a:lnSpc>
            </a:pPr>
            <a:r>
              <a:rPr b="0" lang="en-US" sz="1400" spc="-1" strike="noStrike">
                <a:solidFill>
                  <a:srgbClr val="000000"/>
                </a:solidFill>
                <a:latin typeface="Trebuchet MS"/>
                <a:ea typeface="Noto Sans Symbols"/>
              </a:rPr>
              <a:t>___ a.</a:t>
            </a:r>
            <a:r>
              <a:rPr b="0" lang="en-US" sz="1400" spc="-1" strike="noStrike">
                <a:solidFill>
                  <a:srgbClr val="000000"/>
                </a:solidFill>
                <a:latin typeface="Trebuchet MS"/>
                <a:ea typeface="Noto Sans Symbols"/>
              </a:rPr>
              <a:t>	</a:t>
            </a:r>
            <a:r>
              <a:rPr b="0" lang="en-US" sz="1400" spc="-1" strike="noStrike">
                <a:solidFill>
                  <a:srgbClr val="000000"/>
                </a:solidFill>
                <a:latin typeface="Trebuchet MS"/>
                <a:ea typeface="Noto Sans Symbols"/>
              </a:rPr>
              <a:t>Yes</a:t>
            </a:r>
            <a:endParaRPr b="0" lang="en-US" sz="1400" spc="-1" strike="noStrike">
              <a:latin typeface="Arial"/>
            </a:endParaRPr>
          </a:p>
          <a:p>
            <a:pPr>
              <a:lnSpc>
                <a:spcPct val="100000"/>
              </a:lnSpc>
            </a:pPr>
            <a:r>
              <a:rPr b="0" lang="en-US" sz="1400" spc="-1" strike="noStrike">
                <a:solidFill>
                  <a:srgbClr val="000000"/>
                </a:solidFill>
                <a:latin typeface="Trebuchet MS"/>
                <a:ea typeface="Noto Sans Symbols"/>
              </a:rPr>
              <a:t>___ b.</a:t>
            </a:r>
            <a:r>
              <a:rPr b="0" lang="en-US" sz="1400" spc="-1" strike="noStrike">
                <a:solidFill>
                  <a:srgbClr val="000000"/>
                </a:solidFill>
                <a:latin typeface="Trebuchet MS"/>
                <a:ea typeface="Noto Sans Symbols"/>
              </a:rPr>
              <a:t>	</a:t>
            </a:r>
            <a:r>
              <a:rPr b="0" lang="en-US" sz="1400" spc="-1" strike="noStrike">
                <a:solidFill>
                  <a:srgbClr val="000000"/>
                </a:solidFill>
                <a:latin typeface="Trebuchet MS"/>
                <a:ea typeface="Noto Sans Symbols"/>
              </a:rPr>
              <a:t>No</a:t>
            </a:r>
            <a:endParaRPr b="0" lang="en-US" sz="1400" spc="-1" strike="noStrike">
              <a:latin typeface="Arial"/>
            </a:endParaRPr>
          </a:p>
          <a:p>
            <a:pPr>
              <a:lnSpc>
                <a:spcPct val="100000"/>
              </a:lnSpc>
            </a:pPr>
            <a:r>
              <a:rPr b="0" lang="en-US" sz="1400" spc="-1" strike="noStrike">
                <a:solidFill>
                  <a:srgbClr val="000000"/>
                </a:solidFill>
                <a:latin typeface="Trebuchet MS"/>
                <a:ea typeface="Noto Sans Symbols"/>
              </a:rPr>
              <a:t>___ c.</a:t>
            </a:r>
            <a:r>
              <a:rPr b="0" lang="en-US" sz="1400" spc="-1" strike="noStrike">
                <a:solidFill>
                  <a:srgbClr val="000000"/>
                </a:solidFill>
                <a:latin typeface="Trebuchet MS"/>
                <a:ea typeface="Noto Sans Symbols"/>
              </a:rPr>
              <a:t>	</a:t>
            </a:r>
            <a:r>
              <a:rPr b="0" lang="en-US" sz="1400" spc="-1" strike="noStrike">
                <a:solidFill>
                  <a:srgbClr val="000000"/>
                </a:solidFill>
                <a:latin typeface="Trebuchet MS"/>
                <a:ea typeface="Noto Sans Symbols"/>
              </a:rPr>
              <a:t>No Consensus</a:t>
            </a:r>
            <a:endParaRPr b="0" lang="en-US" sz="1400" spc="-1" strike="noStrike">
              <a:latin typeface="Arial"/>
            </a:endParaRPr>
          </a:p>
          <a:p>
            <a:pPr>
              <a:lnSpc>
                <a:spcPct val="100000"/>
              </a:lnSpc>
            </a:pPr>
            <a:r>
              <a:rPr b="0" lang="en-US" sz="1400" spc="-1" strike="noStrike">
                <a:solidFill>
                  <a:srgbClr val="000000"/>
                </a:solidFill>
                <a:latin typeface="Trebuchet MS"/>
                <a:ea typeface="Noto Sans Symbols"/>
              </a:rPr>
              <a:t> </a:t>
            </a:r>
            <a:endParaRPr b="0" lang="en-US" sz="1400" spc="-1" strike="noStrike">
              <a:latin typeface="Arial"/>
            </a:endParaRPr>
          </a:p>
          <a:p>
            <a:pPr>
              <a:lnSpc>
                <a:spcPct val="100000"/>
              </a:lnSpc>
            </a:pPr>
            <a:r>
              <a:rPr b="0" lang="en-US" sz="1400" spc="-1" strike="noStrike">
                <a:solidFill>
                  <a:srgbClr val="000000"/>
                </a:solidFill>
                <a:latin typeface="Trebuchet MS"/>
                <a:ea typeface="Noto Sans Symbols"/>
              </a:rPr>
              <a:t>COMMENTS:</a:t>
            </a:r>
            <a:endParaRPr b="0" lang="en-US" sz="1400" spc="-1" strike="noStrike">
              <a:latin typeface="Arial"/>
            </a:endParaRPr>
          </a:p>
          <a:p>
            <a:pPr>
              <a:lnSpc>
                <a:spcPct val="100000"/>
              </a:lnSpc>
            </a:pPr>
            <a:r>
              <a:rPr b="0" lang="en-US" sz="1400" spc="-1" strike="noStrike">
                <a:solidFill>
                  <a:srgbClr val="000000"/>
                </a:solidFill>
                <a:latin typeface="Trebuchet MS"/>
                <a:ea typeface="Noto Sans Symbols"/>
              </a:rPr>
              <a:t> </a:t>
            </a:r>
            <a:endParaRPr b="0" lang="en-US" sz="1400" spc="-1" strike="noStrike">
              <a:latin typeface="Arial"/>
            </a:endParaRPr>
          </a:p>
          <a:p>
            <a:pPr marL="457200">
              <a:lnSpc>
                <a:spcPct val="100000"/>
              </a:lnSpc>
            </a:pPr>
            <a:endParaRPr b="0" lang="en-US" sz="1400" spc="-1" strike="noStrike">
              <a:latin typeface="Arial"/>
            </a:endParaRPr>
          </a:p>
          <a:p>
            <a:pPr marL="457200">
              <a:lnSpc>
                <a:spcPct val="100000"/>
              </a:lnSpc>
            </a:pPr>
            <a:r>
              <a:rPr b="0" lang="en-US" sz="1400" spc="-1" strike="noStrike">
                <a:solidFill>
                  <a:srgbClr val="3366ff"/>
                </a:solidFill>
                <a:latin typeface="Trebuchet MS"/>
                <a:ea typeface="Noto Sans Symbols"/>
              </a:rPr>
              <a:t> </a:t>
            </a:r>
            <a:endParaRPr b="0" lang="en-US" sz="1400" spc="-1" strike="noStrike">
              <a:latin typeface="Arial"/>
            </a:endParaRPr>
          </a:p>
        </p:txBody>
      </p:sp>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2" name="Picture 2" descr=""/>
          <p:cNvPicPr/>
          <p:nvPr/>
        </p:nvPicPr>
        <p:blipFill>
          <a:blip r:embed="rId1"/>
          <a:stretch/>
        </p:blipFill>
        <p:spPr>
          <a:xfrm>
            <a:off x="150840" y="137520"/>
            <a:ext cx="1043280" cy="885600"/>
          </a:xfrm>
          <a:prstGeom prst="rect">
            <a:avLst/>
          </a:prstGeom>
          <a:ln>
            <a:noFill/>
          </a:ln>
        </p:spPr>
      </p:pic>
      <p:sp>
        <p:nvSpPr>
          <p:cNvPr id="303" name="TextShape 1"/>
          <p:cNvSpPr txBox="1"/>
          <p:nvPr/>
        </p:nvSpPr>
        <p:spPr>
          <a:xfrm>
            <a:off x="8590680" y="6041520"/>
            <a:ext cx="682920" cy="364680"/>
          </a:xfrm>
          <a:prstGeom prst="rect">
            <a:avLst/>
          </a:prstGeom>
          <a:noFill/>
          <a:ln>
            <a:noFill/>
          </a:ln>
        </p:spPr>
        <p:txBody>
          <a:bodyPr anchor="ctr">
            <a:normAutofit/>
          </a:bodyPr>
          <a:p>
            <a:pPr algn="r">
              <a:lnSpc>
                <a:spcPct val="100000"/>
              </a:lnSpc>
            </a:pPr>
            <a:fld id="{C9AE9558-5A9A-45B0-80BE-7C3DB552F856}"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304" name="CustomShape 2"/>
          <p:cNvSpPr/>
          <p:nvPr/>
        </p:nvSpPr>
        <p:spPr>
          <a:xfrm>
            <a:off x="334080" y="1117080"/>
            <a:ext cx="11030040" cy="217620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latin typeface="Trebuchet MS"/>
                <a:ea typeface="Noto Sans Symbols"/>
              </a:rPr>
              <a:t>11.</a:t>
            </a:r>
            <a:r>
              <a:rPr b="0" lang="en-US" sz="1400" spc="-1" strike="noStrike">
                <a:solidFill>
                  <a:srgbClr val="000000"/>
                </a:solidFill>
                <a:latin typeface="Trebuchet MS"/>
                <a:ea typeface="Noto Sans Symbols"/>
              </a:rPr>
              <a:t> </a:t>
            </a:r>
            <a:r>
              <a:rPr b="1" lang="en-US" sz="1400" spc="-1" strike="noStrike">
                <a:solidFill>
                  <a:srgbClr val="000000"/>
                </a:solidFill>
                <a:latin typeface="Trebuchet MS"/>
                <a:ea typeface="Noto Sans Symbols"/>
              </a:rPr>
              <a:t>If a facility used for a charter school is privately owned and leased using MFP or other public funds, the terms of the mortgage or lease shall be disclosed, evaluated by the Louisiana Department of Education and the Board of Elementary Education, and reported publicly to protect the taxpayer's interest in the facility being retained at reasonable cost. </a:t>
            </a:r>
            <a:endParaRPr b="0" lang="en-US" sz="1400" spc="-1" strike="noStrike">
              <a:latin typeface="Arial"/>
            </a:endParaRPr>
          </a:p>
          <a:p>
            <a:pPr>
              <a:lnSpc>
                <a:spcPct val="100000"/>
              </a:lnSpc>
            </a:pPr>
            <a:r>
              <a:rPr b="1" lang="en-US" sz="900" spc="-1" strike="noStrike">
                <a:solidFill>
                  <a:srgbClr val="000000"/>
                </a:solidFill>
                <a:latin typeface="Trebuchet MS"/>
                <a:ea typeface="Noto Sans Symbols"/>
              </a:rPr>
              <a:t> </a:t>
            </a:r>
            <a:endParaRPr b="0" lang="en-US" sz="900" spc="-1" strike="noStrike">
              <a:latin typeface="Arial"/>
            </a:endParaRPr>
          </a:p>
          <a:p>
            <a:pPr>
              <a:lnSpc>
                <a:spcPct val="100000"/>
              </a:lnSpc>
            </a:pPr>
            <a:r>
              <a:rPr b="0" lang="en-US" sz="1400" spc="-1" strike="noStrike">
                <a:solidFill>
                  <a:srgbClr val="000000"/>
                </a:solidFill>
                <a:latin typeface="Trebuchet MS"/>
                <a:ea typeface="Noto Sans Symbols"/>
              </a:rPr>
              <a:t>___ a.</a:t>
            </a:r>
            <a:r>
              <a:rPr b="0" lang="en-US" sz="1400" spc="-1" strike="noStrike">
                <a:solidFill>
                  <a:srgbClr val="000000"/>
                </a:solidFill>
                <a:latin typeface="Trebuchet MS"/>
                <a:ea typeface="Noto Sans Symbols"/>
              </a:rPr>
              <a:t>	</a:t>
            </a:r>
            <a:r>
              <a:rPr b="0" lang="en-US" sz="1400" spc="-1" strike="noStrike">
                <a:solidFill>
                  <a:srgbClr val="000000"/>
                </a:solidFill>
                <a:latin typeface="Trebuchet MS"/>
                <a:ea typeface="Noto Sans Symbols"/>
              </a:rPr>
              <a:t>Yes</a:t>
            </a:r>
            <a:endParaRPr b="0" lang="en-US" sz="1400" spc="-1" strike="noStrike">
              <a:latin typeface="Arial"/>
            </a:endParaRPr>
          </a:p>
          <a:p>
            <a:pPr>
              <a:lnSpc>
                <a:spcPct val="100000"/>
              </a:lnSpc>
            </a:pPr>
            <a:r>
              <a:rPr b="0" lang="en-US" sz="1400" spc="-1" strike="noStrike">
                <a:solidFill>
                  <a:srgbClr val="000000"/>
                </a:solidFill>
                <a:latin typeface="Trebuchet MS"/>
                <a:ea typeface="Noto Sans Symbols"/>
              </a:rPr>
              <a:t>___ b.</a:t>
            </a:r>
            <a:r>
              <a:rPr b="0" lang="en-US" sz="1400" spc="-1" strike="noStrike">
                <a:solidFill>
                  <a:srgbClr val="000000"/>
                </a:solidFill>
                <a:latin typeface="Trebuchet MS"/>
                <a:ea typeface="Noto Sans Symbols"/>
              </a:rPr>
              <a:t>	</a:t>
            </a:r>
            <a:r>
              <a:rPr b="0" lang="en-US" sz="1400" spc="-1" strike="noStrike">
                <a:solidFill>
                  <a:srgbClr val="000000"/>
                </a:solidFill>
                <a:latin typeface="Trebuchet MS"/>
                <a:ea typeface="Noto Sans Symbols"/>
              </a:rPr>
              <a:t>No</a:t>
            </a:r>
            <a:endParaRPr b="0" lang="en-US" sz="1400" spc="-1" strike="noStrike">
              <a:latin typeface="Arial"/>
            </a:endParaRPr>
          </a:p>
          <a:p>
            <a:pPr>
              <a:lnSpc>
                <a:spcPct val="100000"/>
              </a:lnSpc>
            </a:pPr>
            <a:r>
              <a:rPr b="0" lang="en-US" sz="1400" spc="-1" strike="noStrike">
                <a:solidFill>
                  <a:srgbClr val="000000"/>
                </a:solidFill>
                <a:latin typeface="Trebuchet MS"/>
                <a:ea typeface="Noto Sans Symbols"/>
              </a:rPr>
              <a:t>___ c.</a:t>
            </a:r>
            <a:r>
              <a:rPr b="0" lang="en-US" sz="1400" spc="-1" strike="noStrike">
                <a:solidFill>
                  <a:srgbClr val="000000"/>
                </a:solidFill>
                <a:latin typeface="Trebuchet MS"/>
                <a:ea typeface="Noto Sans Symbols"/>
              </a:rPr>
              <a:t>	</a:t>
            </a:r>
            <a:r>
              <a:rPr b="0" lang="en-US" sz="1400" spc="-1" strike="noStrike">
                <a:solidFill>
                  <a:srgbClr val="000000"/>
                </a:solidFill>
                <a:latin typeface="Trebuchet MS"/>
                <a:ea typeface="Noto Sans Symbols"/>
              </a:rPr>
              <a:t>No Consensus</a:t>
            </a:r>
            <a:endParaRPr b="0" lang="en-US" sz="1400" spc="-1" strike="noStrike">
              <a:latin typeface="Arial"/>
            </a:endParaRPr>
          </a:p>
          <a:p>
            <a:pPr>
              <a:lnSpc>
                <a:spcPct val="100000"/>
              </a:lnSpc>
            </a:pPr>
            <a:r>
              <a:rPr b="0" lang="en-US" sz="1400" spc="-1" strike="noStrike">
                <a:solidFill>
                  <a:srgbClr val="000000"/>
                </a:solidFill>
                <a:latin typeface="Trebuchet MS"/>
                <a:ea typeface="Noto Sans Symbols"/>
              </a:rPr>
              <a:t> </a:t>
            </a:r>
            <a:endParaRPr b="0" lang="en-US" sz="1400" spc="-1" strike="noStrike">
              <a:latin typeface="Arial"/>
            </a:endParaRPr>
          </a:p>
          <a:p>
            <a:pPr>
              <a:lnSpc>
                <a:spcPct val="100000"/>
              </a:lnSpc>
            </a:pPr>
            <a:r>
              <a:rPr b="0" lang="en-US" sz="1400" spc="-1" strike="noStrike">
                <a:solidFill>
                  <a:srgbClr val="000000"/>
                </a:solidFill>
                <a:latin typeface="Trebuchet MS"/>
                <a:ea typeface="Noto Sans Symbols"/>
              </a:rPr>
              <a:t>COMMENTS:</a:t>
            </a:r>
            <a:endParaRPr b="0" lang="en-US" sz="1400" spc="-1" strike="noStrike">
              <a:latin typeface="Arial"/>
            </a:endParaRPr>
          </a:p>
          <a:p>
            <a:pPr>
              <a:lnSpc>
                <a:spcPct val="100000"/>
              </a:lnSpc>
            </a:pPr>
            <a:endParaRPr b="0" lang="en-US" sz="1400" spc="-1" strike="noStrike">
              <a:latin typeface="Arial"/>
            </a:endParaRPr>
          </a:p>
          <a:p>
            <a:pPr>
              <a:lnSpc>
                <a:spcPct val="100000"/>
              </a:lnSpc>
            </a:pPr>
            <a:r>
              <a:rPr b="0" lang="en-US" sz="900" spc="-1" strike="noStrike">
                <a:solidFill>
                  <a:srgbClr val="000000"/>
                </a:solidFill>
                <a:latin typeface="Calibri"/>
                <a:ea typeface="Noto Sans Symbols"/>
              </a:rPr>
              <a:t> </a:t>
            </a:r>
            <a:endParaRPr b="0" lang="en-US" sz="900" spc="-1" strike="noStrike">
              <a:latin typeface="Arial"/>
            </a:endParaRPr>
          </a:p>
        </p:txBody>
      </p:sp>
      <p:sp>
        <p:nvSpPr>
          <p:cNvPr id="305" name="CustomShape 3"/>
          <p:cNvSpPr/>
          <p:nvPr/>
        </p:nvSpPr>
        <p:spPr>
          <a:xfrm>
            <a:off x="334080" y="3746880"/>
            <a:ext cx="11030040" cy="220644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latin typeface="Trebuchet MS"/>
                <a:ea typeface="Noto Sans Symbols"/>
              </a:rPr>
              <a:t>12.When a charter school board contracts with not-for-profit or for-profit charter school management organizations, should the financial records of the management organization be required to be disclosed, subject to financial oversight, and audited annually?</a:t>
            </a:r>
            <a:endParaRPr b="0" lang="en-US" sz="1400" spc="-1" strike="noStrike">
              <a:latin typeface="Arial"/>
            </a:endParaRPr>
          </a:p>
          <a:p>
            <a:pPr>
              <a:lnSpc>
                <a:spcPct val="100000"/>
              </a:lnSpc>
            </a:pPr>
            <a:r>
              <a:rPr b="1" lang="en-US" sz="700" spc="-1" strike="noStrike">
                <a:solidFill>
                  <a:srgbClr val="000000"/>
                </a:solidFill>
                <a:latin typeface="Trebuchet MS"/>
                <a:ea typeface="Noto Sans Symbols"/>
              </a:rPr>
              <a:t> </a:t>
            </a:r>
            <a:endParaRPr b="0" lang="en-US" sz="700" spc="-1" strike="noStrike">
              <a:latin typeface="Arial"/>
            </a:endParaRPr>
          </a:p>
          <a:p>
            <a:pPr>
              <a:lnSpc>
                <a:spcPct val="100000"/>
              </a:lnSpc>
            </a:pPr>
            <a:r>
              <a:rPr b="0" lang="en-US" sz="1400" spc="-1" strike="noStrike">
                <a:solidFill>
                  <a:srgbClr val="000000"/>
                </a:solidFill>
                <a:latin typeface="Trebuchet MS"/>
                <a:ea typeface="Noto Sans Symbols"/>
              </a:rPr>
              <a:t>___ a.</a:t>
            </a:r>
            <a:r>
              <a:rPr b="0" lang="en-US" sz="1400" spc="-1" strike="noStrike">
                <a:solidFill>
                  <a:srgbClr val="000000"/>
                </a:solidFill>
                <a:latin typeface="Trebuchet MS"/>
                <a:ea typeface="Noto Sans Symbols"/>
              </a:rPr>
              <a:t>	</a:t>
            </a:r>
            <a:r>
              <a:rPr b="0" lang="en-US" sz="1400" spc="-1" strike="noStrike">
                <a:solidFill>
                  <a:srgbClr val="000000"/>
                </a:solidFill>
                <a:latin typeface="Trebuchet MS"/>
                <a:ea typeface="Noto Sans Symbols"/>
              </a:rPr>
              <a:t>Yes </a:t>
            </a:r>
            <a:endParaRPr b="0" lang="en-US" sz="1400" spc="-1" strike="noStrike">
              <a:latin typeface="Arial"/>
            </a:endParaRPr>
          </a:p>
          <a:p>
            <a:pPr>
              <a:lnSpc>
                <a:spcPct val="100000"/>
              </a:lnSpc>
            </a:pPr>
            <a:r>
              <a:rPr b="0" lang="en-US" sz="1400" spc="-1" strike="noStrike">
                <a:solidFill>
                  <a:srgbClr val="000000"/>
                </a:solidFill>
                <a:latin typeface="Trebuchet MS"/>
                <a:ea typeface="Noto Sans Symbols"/>
              </a:rPr>
              <a:t>___ b.</a:t>
            </a:r>
            <a:r>
              <a:rPr b="0" lang="en-US" sz="1400" spc="-1" strike="noStrike">
                <a:solidFill>
                  <a:srgbClr val="000000"/>
                </a:solidFill>
                <a:latin typeface="Trebuchet MS"/>
                <a:ea typeface="Noto Sans Symbols"/>
              </a:rPr>
              <a:t>	</a:t>
            </a:r>
            <a:r>
              <a:rPr b="0" lang="en-US" sz="1400" spc="-1" strike="noStrike">
                <a:solidFill>
                  <a:srgbClr val="000000"/>
                </a:solidFill>
                <a:latin typeface="Trebuchet MS"/>
                <a:ea typeface="Noto Sans Symbols"/>
              </a:rPr>
              <a:t>No</a:t>
            </a:r>
            <a:endParaRPr b="0" lang="en-US" sz="1400" spc="-1" strike="noStrike">
              <a:latin typeface="Arial"/>
            </a:endParaRPr>
          </a:p>
          <a:p>
            <a:pPr>
              <a:lnSpc>
                <a:spcPct val="100000"/>
              </a:lnSpc>
            </a:pPr>
            <a:r>
              <a:rPr b="0" lang="en-US" sz="1400" spc="-1" strike="noStrike">
                <a:solidFill>
                  <a:srgbClr val="000000"/>
                </a:solidFill>
                <a:latin typeface="Trebuchet MS"/>
                <a:ea typeface="Noto Sans Symbols"/>
              </a:rPr>
              <a:t>___ c.</a:t>
            </a:r>
            <a:r>
              <a:rPr b="0" lang="en-US" sz="1400" spc="-1" strike="noStrike">
                <a:solidFill>
                  <a:srgbClr val="000000"/>
                </a:solidFill>
                <a:latin typeface="Trebuchet MS"/>
                <a:ea typeface="Noto Sans Symbols"/>
              </a:rPr>
              <a:t>	</a:t>
            </a:r>
            <a:r>
              <a:rPr b="0" lang="en-US" sz="1400" spc="-1" strike="noStrike">
                <a:solidFill>
                  <a:srgbClr val="000000"/>
                </a:solidFill>
                <a:latin typeface="Trebuchet MS"/>
                <a:ea typeface="Noto Sans Symbols"/>
              </a:rPr>
              <a:t>No consensus </a:t>
            </a:r>
            <a:endParaRPr b="0" lang="en-US" sz="1400" spc="-1" strike="noStrike">
              <a:latin typeface="Arial"/>
            </a:endParaRPr>
          </a:p>
          <a:p>
            <a:pPr>
              <a:lnSpc>
                <a:spcPct val="100000"/>
              </a:lnSpc>
            </a:pPr>
            <a:r>
              <a:rPr b="0" lang="en-US" sz="1400" spc="-1" strike="noStrike">
                <a:solidFill>
                  <a:srgbClr val="000000"/>
                </a:solidFill>
                <a:latin typeface="Trebuchet MS"/>
                <a:ea typeface="Noto Sans Symbols"/>
              </a:rPr>
              <a:t> </a:t>
            </a:r>
            <a:endParaRPr b="0" lang="en-US" sz="1400" spc="-1" strike="noStrike">
              <a:latin typeface="Arial"/>
            </a:endParaRPr>
          </a:p>
          <a:p>
            <a:pPr>
              <a:lnSpc>
                <a:spcPct val="100000"/>
              </a:lnSpc>
            </a:pPr>
            <a:r>
              <a:rPr b="0" lang="en-US" sz="1400" spc="-1" strike="noStrike">
                <a:solidFill>
                  <a:srgbClr val="000000"/>
                </a:solidFill>
                <a:latin typeface="Trebuchet MS"/>
                <a:ea typeface="Noto Sans Symbols"/>
              </a:rPr>
              <a:t>COMMENTS:</a:t>
            </a:r>
            <a:endParaRPr b="0" lang="en-US" sz="1400" spc="-1" strike="noStrike">
              <a:latin typeface="Arial"/>
            </a:endParaRPr>
          </a:p>
          <a:p>
            <a:pPr>
              <a:lnSpc>
                <a:spcPct val="100000"/>
              </a:lnSpc>
            </a:pPr>
            <a:endParaRPr b="0" lang="en-US" sz="1400" spc="-1" strike="noStrike">
              <a:latin typeface="Arial"/>
            </a:endParaRPr>
          </a:p>
          <a:p>
            <a:pPr>
              <a:lnSpc>
                <a:spcPct val="100000"/>
              </a:lnSpc>
            </a:pPr>
            <a:endParaRPr b="0" lang="en-US" sz="1400" spc="-1" strike="noStrike">
              <a:latin typeface="Arial"/>
            </a:endParaRPr>
          </a:p>
        </p:txBody>
      </p:sp>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6" name="Picture 2" descr=""/>
          <p:cNvPicPr/>
          <p:nvPr/>
        </p:nvPicPr>
        <p:blipFill>
          <a:blip r:embed="rId1"/>
          <a:stretch/>
        </p:blipFill>
        <p:spPr>
          <a:xfrm>
            <a:off x="150840" y="137520"/>
            <a:ext cx="926280" cy="786240"/>
          </a:xfrm>
          <a:prstGeom prst="rect">
            <a:avLst/>
          </a:prstGeom>
          <a:ln>
            <a:noFill/>
          </a:ln>
        </p:spPr>
      </p:pic>
      <p:sp>
        <p:nvSpPr>
          <p:cNvPr id="307" name="TextShape 1"/>
          <p:cNvSpPr txBox="1"/>
          <p:nvPr/>
        </p:nvSpPr>
        <p:spPr>
          <a:xfrm>
            <a:off x="8249040" y="6492960"/>
            <a:ext cx="682920" cy="364680"/>
          </a:xfrm>
          <a:prstGeom prst="rect">
            <a:avLst/>
          </a:prstGeom>
          <a:noFill/>
          <a:ln>
            <a:noFill/>
          </a:ln>
        </p:spPr>
        <p:txBody>
          <a:bodyPr anchor="ctr">
            <a:normAutofit/>
          </a:bodyPr>
          <a:p>
            <a:pPr algn="r">
              <a:lnSpc>
                <a:spcPct val="100000"/>
              </a:lnSpc>
            </a:pPr>
            <a:fld id="{8BA1DFE8-3CEE-48B8-94FE-0B564798473E}"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308" name="CustomShape 2"/>
          <p:cNvSpPr/>
          <p:nvPr/>
        </p:nvSpPr>
        <p:spPr>
          <a:xfrm>
            <a:off x="460440" y="1094040"/>
            <a:ext cx="10512000" cy="205452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latin typeface="Trebuchet MS"/>
                <a:ea typeface="Noto Sans Symbols"/>
              </a:rPr>
              <a:t>13. Should the Louisiana Department of Education require prompt compliance by the charter school to any material findings issued by Louisiana’s Legislative Auditor in its review of Types 2, 4 and 5 charter schools?</a:t>
            </a:r>
            <a:endParaRPr b="0" lang="en-US" sz="1400" spc="-1" strike="noStrike">
              <a:latin typeface="Arial"/>
            </a:endParaRPr>
          </a:p>
          <a:p>
            <a:pPr>
              <a:lnSpc>
                <a:spcPct val="100000"/>
              </a:lnSpc>
            </a:pPr>
            <a:r>
              <a:rPr b="0" lang="en-US" sz="400" spc="-1" strike="noStrike">
                <a:solidFill>
                  <a:srgbClr val="000000"/>
                </a:solidFill>
                <a:latin typeface="Trebuchet MS"/>
                <a:ea typeface="Noto Sans Symbols"/>
              </a:rPr>
              <a:t> </a:t>
            </a:r>
            <a:endParaRPr b="0" lang="en-US" sz="400" spc="-1" strike="noStrike">
              <a:latin typeface="Arial"/>
            </a:endParaRPr>
          </a:p>
          <a:p>
            <a:pPr>
              <a:lnSpc>
                <a:spcPct val="100000"/>
              </a:lnSpc>
            </a:pPr>
            <a:r>
              <a:rPr b="0" lang="en-US" sz="1400" spc="-1" strike="noStrike">
                <a:solidFill>
                  <a:srgbClr val="000000"/>
                </a:solidFill>
                <a:latin typeface="Trebuchet MS"/>
                <a:ea typeface="Noto Sans Symbols"/>
              </a:rPr>
              <a:t>___ a.</a:t>
            </a:r>
            <a:r>
              <a:rPr b="0" lang="en-US" sz="1400" spc="-1" strike="noStrike">
                <a:solidFill>
                  <a:srgbClr val="000000"/>
                </a:solidFill>
                <a:latin typeface="Trebuchet MS"/>
                <a:ea typeface="Noto Sans Symbols"/>
              </a:rPr>
              <a:t>	</a:t>
            </a:r>
            <a:r>
              <a:rPr b="0" lang="en-US" sz="1400" spc="-1" strike="noStrike">
                <a:solidFill>
                  <a:srgbClr val="000000"/>
                </a:solidFill>
                <a:latin typeface="Trebuchet MS"/>
                <a:ea typeface="Noto Sans Symbols"/>
              </a:rPr>
              <a:t>Yes</a:t>
            </a:r>
            <a:endParaRPr b="0" lang="en-US" sz="1400" spc="-1" strike="noStrike">
              <a:latin typeface="Arial"/>
            </a:endParaRPr>
          </a:p>
          <a:p>
            <a:pPr>
              <a:lnSpc>
                <a:spcPct val="100000"/>
              </a:lnSpc>
            </a:pPr>
            <a:r>
              <a:rPr b="0" lang="en-US" sz="1400" spc="-1" strike="noStrike">
                <a:solidFill>
                  <a:srgbClr val="000000"/>
                </a:solidFill>
                <a:latin typeface="Trebuchet MS"/>
                <a:ea typeface="Noto Sans Symbols"/>
              </a:rPr>
              <a:t>___ b.</a:t>
            </a:r>
            <a:r>
              <a:rPr b="0" lang="en-US" sz="1400" spc="-1" strike="noStrike">
                <a:solidFill>
                  <a:srgbClr val="000000"/>
                </a:solidFill>
                <a:latin typeface="Trebuchet MS"/>
                <a:ea typeface="Noto Sans Symbols"/>
              </a:rPr>
              <a:t>	</a:t>
            </a:r>
            <a:r>
              <a:rPr b="0" lang="en-US" sz="1400" spc="-1" strike="noStrike">
                <a:solidFill>
                  <a:srgbClr val="000000"/>
                </a:solidFill>
                <a:latin typeface="Trebuchet MS"/>
                <a:ea typeface="Noto Sans Symbols"/>
              </a:rPr>
              <a:t>No</a:t>
            </a:r>
            <a:endParaRPr b="0" lang="en-US" sz="1400" spc="-1" strike="noStrike">
              <a:latin typeface="Arial"/>
            </a:endParaRPr>
          </a:p>
          <a:p>
            <a:pPr>
              <a:lnSpc>
                <a:spcPct val="100000"/>
              </a:lnSpc>
            </a:pPr>
            <a:r>
              <a:rPr b="0" lang="en-US" sz="1400" spc="-1" strike="noStrike">
                <a:solidFill>
                  <a:srgbClr val="000000"/>
                </a:solidFill>
                <a:latin typeface="Trebuchet MS"/>
                <a:ea typeface="Noto Sans Symbols"/>
              </a:rPr>
              <a:t>___ c.</a:t>
            </a:r>
            <a:r>
              <a:rPr b="0" lang="en-US" sz="1400" spc="-1" strike="noStrike">
                <a:solidFill>
                  <a:srgbClr val="000000"/>
                </a:solidFill>
                <a:latin typeface="Trebuchet MS"/>
                <a:ea typeface="Noto Sans Symbols"/>
              </a:rPr>
              <a:t>	</a:t>
            </a:r>
            <a:r>
              <a:rPr b="0" lang="en-US" sz="1400" spc="-1" strike="noStrike">
                <a:solidFill>
                  <a:srgbClr val="000000"/>
                </a:solidFill>
                <a:latin typeface="Trebuchet MS"/>
                <a:ea typeface="Noto Sans Symbols"/>
              </a:rPr>
              <a:t>No Consensus</a:t>
            </a:r>
            <a:endParaRPr b="0" lang="en-US" sz="1400" spc="-1" strike="noStrike">
              <a:latin typeface="Arial"/>
            </a:endParaRPr>
          </a:p>
          <a:p>
            <a:pPr>
              <a:lnSpc>
                <a:spcPct val="100000"/>
              </a:lnSpc>
            </a:pPr>
            <a:r>
              <a:rPr b="0" lang="en-US" sz="1400" spc="-1" strike="noStrike">
                <a:solidFill>
                  <a:srgbClr val="000000"/>
                </a:solidFill>
                <a:latin typeface="Trebuchet MS"/>
                <a:ea typeface="Noto Sans Symbols"/>
              </a:rPr>
              <a:t> </a:t>
            </a:r>
            <a:endParaRPr b="0" lang="en-US" sz="1400" spc="-1" strike="noStrike">
              <a:latin typeface="Arial"/>
            </a:endParaRPr>
          </a:p>
          <a:p>
            <a:pPr>
              <a:lnSpc>
                <a:spcPct val="100000"/>
              </a:lnSpc>
            </a:pPr>
            <a:r>
              <a:rPr b="0" lang="en-US" sz="1400" spc="-1" strike="noStrike">
                <a:solidFill>
                  <a:srgbClr val="000000"/>
                </a:solidFill>
                <a:latin typeface="Trebuchet MS"/>
                <a:ea typeface="Noto Sans Symbols"/>
              </a:rPr>
              <a:t>COMMENTS:</a:t>
            </a:r>
            <a:endParaRPr b="0" lang="en-US" sz="1400" spc="-1" strike="noStrike">
              <a:latin typeface="Arial"/>
            </a:endParaRPr>
          </a:p>
          <a:p>
            <a:pPr>
              <a:lnSpc>
                <a:spcPct val="100000"/>
              </a:lnSpc>
            </a:pPr>
            <a:r>
              <a:rPr b="0" lang="en-US" sz="900" spc="-1" strike="noStrike">
                <a:solidFill>
                  <a:srgbClr val="000000"/>
                </a:solidFill>
                <a:latin typeface="Trebuchet MS"/>
                <a:ea typeface="Noto Sans Symbols"/>
              </a:rPr>
              <a:t> </a:t>
            </a:r>
            <a:endParaRPr b="0" lang="en-US" sz="900" spc="-1" strike="noStrike">
              <a:latin typeface="Arial"/>
            </a:endParaRPr>
          </a:p>
          <a:p>
            <a:pPr>
              <a:lnSpc>
                <a:spcPct val="100000"/>
              </a:lnSpc>
            </a:pPr>
            <a:endParaRPr b="0" lang="en-US" sz="900" spc="-1" strike="noStrike">
              <a:latin typeface="Arial"/>
            </a:endParaRPr>
          </a:p>
          <a:p>
            <a:pPr>
              <a:lnSpc>
                <a:spcPct val="100000"/>
              </a:lnSpc>
            </a:pPr>
            <a:endParaRPr b="0" lang="en-US" sz="900" spc="-1" strike="noStrike">
              <a:latin typeface="Arial"/>
            </a:endParaRPr>
          </a:p>
        </p:txBody>
      </p:sp>
      <p:sp>
        <p:nvSpPr>
          <p:cNvPr id="309" name="CustomShape 3"/>
          <p:cNvSpPr/>
          <p:nvPr/>
        </p:nvSpPr>
        <p:spPr>
          <a:xfrm>
            <a:off x="460440" y="3350880"/>
            <a:ext cx="10512000" cy="322812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latin typeface="Trebuchet MS"/>
              </a:rPr>
              <a:t>14. As a recipient of public education funds, should charter school boards be required to meet the same procurement requirements as other public schools, including competitive bids and public disclosure for: </a:t>
            </a:r>
            <a:r>
              <a:rPr b="1" i="1" lang="en-US" sz="1400" spc="-1" strike="noStrike">
                <a:solidFill>
                  <a:srgbClr val="000000"/>
                </a:solidFill>
                <a:latin typeface="Trebuchet MS"/>
              </a:rPr>
              <a:t>[Select all that apply</a:t>
            </a:r>
            <a:r>
              <a:rPr b="1" lang="en-US" sz="1400" spc="-1" strike="noStrike">
                <a:solidFill>
                  <a:srgbClr val="000000"/>
                </a:solidFill>
                <a:latin typeface="Trebuchet MS"/>
              </a:rPr>
              <a:t>]</a:t>
            </a:r>
            <a:endParaRPr b="0" lang="en-US" sz="1400" spc="-1" strike="noStrike">
              <a:latin typeface="Arial"/>
            </a:endParaRPr>
          </a:p>
          <a:p>
            <a:pPr>
              <a:lnSpc>
                <a:spcPct val="100000"/>
              </a:lnSpc>
            </a:pPr>
            <a:r>
              <a:rPr b="1" lang="en-US" sz="500" spc="-1" strike="noStrike">
                <a:solidFill>
                  <a:srgbClr val="000000"/>
                </a:solidFill>
                <a:latin typeface="Trebuchet MS"/>
              </a:rPr>
              <a:t> </a:t>
            </a:r>
            <a:endParaRPr b="0" lang="en-US" sz="500" spc="-1" strike="noStrike">
              <a:latin typeface="Arial"/>
            </a:endParaRPr>
          </a:p>
          <a:p>
            <a:pPr>
              <a:lnSpc>
                <a:spcPct val="100000"/>
              </a:lnSpc>
            </a:pPr>
            <a:r>
              <a:rPr b="0" lang="en-US" sz="1400" spc="-1" strike="noStrike">
                <a:solidFill>
                  <a:srgbClr val="000000"/>
                </a:solidFill>
                <a:latin typeface="Trebuchet MS"/>
              </a:rPr>
              <a:t>___ a.</a:t>
            </a:r>
            <a:r>
              <a:rPr b="0" lang="en-US" sz="1400" spc="-1" strike="noStrike">
                <a:solidFill>
                  <a:srgbClr val="000000"/>
                </a:solidFill>
                <a:latin typeface="Trebuchet MS"/>
              </a:rPr>
              <a:t>	</a:t>
            </a:r>
            <a:r>
              <a:rPr b="0" lang="en-US" sz="1400" spc="-1" strike="noStrike">
                <a:solidFill>
                  <a:srgbClr val="000000"/>
                </a:solidFill>
                <a:latin typeface="Trebuchet MS"/>
              </a:rPr>
              <a:t>Acquisition of sites</a:t>
            </a:r>
            <a:r>
              <a:rPr b="0" lang="en-US" sz="1400" spc="-1" strike="noStrike">
                <a:solidFill>
                  <a:srgbClr val="000000"/>
                </a:solidFill>
                <a:latin typeface="Trebuchet MS"/>
              </a:rPr>
              <a:t>	</a:t>
            </a:r>
            <a:r>
              <a:rPr b="0" lang="en-US" sz="1400" spc="-1" strike="noStrike">
                <a:solidFill>
                  <a:srgbClr val="000000"/>
                </a:solidFill>
                <a:latin typeface="Trebuchet MS"/>
              </a:rPr>
              <a:t>	</a:t>
            </a:r>
            <a:r>
              <a:rPr b="0" lang="en-US" sz="1400" spc="-1" strike="noStrike">
                <a:solidFill>
                  <a:srgbClr val="000000"/>
                </a:solidFill>
                <a:latin typeface="Trebuchet MS"/>
              </a:rPr>
              <a:t>__Yes   __No     __ No consensus </a:t>
            </a:r>
            <a:endParaRPr b="0" lang="en-US" sz="1400" spc="-1" strike="noStrike">
              <a:latin typeface="Arial"/>
            </a:endParaRPr>
          </a:p>
          <a:p>
            <a:pPr>
              <a:lnSpc>
                <a:spcPct val="100000"/>
              </a:lnSpc>
            </a:pPr>
            <a:r>
              <a:rPr b="0" lang="en-US" sz="900" spc="-1" strike="noStrike">
                <a:solidFill>
                  <a:srgbClr val="000000"/>
                </a:solidFill>
                <a:latin typeface="Trebuchet MS"/>
              </a:rPr>
              <a:t> </a:t>
            </a:r>
            <a:endParaRPr b="0" lang="en-US" sz="900" spc="-1" strike="noStrike">
              <a:latin typeface="Arial"/>
            </a:endParaRPr>
          </a:p>
          <a:p>
            <a:pPr>
              <a:lnSpc>
                <a:spcPct val="100000"/>
              </a:lnSpc>
            </a:pPr>
            <a:r>
              <a:rPr b="0" lang="en-US" sz="1400" spc="-1" strike="noStrike">
                <a:solidFill>
                  <a:srgbClr val="000000"/>
                </a:solidFill>
                <a:latin typeface="Trebuchet MS"/>
              </a:rPr>
              <a:t>___ b.</a:t>
            </a:r>
            <a:r>
              <a:rPr b="0" lang="en-US" sz="1400" spc="-1" strike="noStrike">
                <a:solidFill>
                  <a:srgbClr val="000000"/>
                </a:solidFill>
                <a:latin typeface="Trebuchet MS"/>
              </a:rPr>
              <a:t>	</a:t>
            </a:r>
            <a:r>
              <a:rPr b="0" lang="en-US" sz="1400" spc="-1" strike="noStrike">
                <a:solidFill>
                  <a:srgbClr val="000000"/>
                </a:solidFill>
                <a:latin typeface="Trebuchet MS"/>
              </a:rPr>
              <a:t>Construction of facilities</a:t>
            </a:r>
            <a:r>
              <a:rPr b="0" lang="en-US" sz="1400" spc="-1" strike="noStrike">
                <a:solidFill>
                  <a:srgbClr val="000000"/>
                </a:solidFill>
                <a:latin typeface="Trebuchet MS"/>
              </a:rPr>
              <a:t>	</a:t>
            </a:r>
            <a:r>
              <a:rPr b="0" lang="en-US" sz="1400" spc="-1" strike="noStrike">
                <a:solidFill>
                  <a:srgbClr val="000000"/>
                </a:solidFill>
                <a:latin typeface="Trebuchet MS"/>
              </a:rPr>
              <a:t>__Yes   __No     __ No consensus </a:t>
            </a:r>
            <a:endParaRPr b="0" lang="en-US" sz="1400" spc="-1" strike="noStrike">
              <a:latin typeface="Arial"/>
            </a:endParaRPr>
          </a:p>
          <a:p>
            <a:pPr>
              <a:lnSpc>
                <a:spcPct val="100000"/>
              </a:lnSpc>
            </a:pPr>
            <a:r>
              <a:rPr b="0" lang="en-US" sz="900" spc="-1" strike="noStrike">
                <a:solidFill>
                  <a:srgbClr val="000000"/>
                </a:solidFill>
                <a:latin typeface="Trebuchet MS"/>
              </a:rPr>
              <a:t> </a:t>
            </a:r>
            <a:endParaRPr b="0" lang="en-US" sz="900" spc="-1" strike="noStrike">
              <a:latin typeface="Arial"/>
            </a:endParaRPr>
          </a:p>
          <a:p>
            <a:pPr>
              <a:lnSpc>
                <a:spcPct val="100000"/>
              </a:lnSpc>
            </a:pPr>
            <a:r>
              <a:rPr b="0" lang="en-US" sz="1400" spc="-1" strike="noStrike">
                <a:solidFill>
                  <a:srgbClr val="000000"/>
                </a:solidFill>
                <a:latin typeface="Trebuchet MS"/>
              </a:rPr>
              <a:t>___ c.</a:t>
            </a:r>
            <a:r>
              <a:rPr b="0" lang="en-US" sz="1400" spc="-1" strike="noStrike">
                <a:solidFill>
                  <a:srgbClr val="000000"/>
                </a:solidFill>
                <a:latin typeface="Trebuchet MS"/>
              </a:rPr>
              <a:t>	</a:t>
            </a:r>
            <a:r>
              <a:rPr b="0" lang="en-US" sz="1400" spc="-1" strike="noStrike">
                <a:solidFill>
                  <a:srgbClr val="000000"/>
                </a:solidFill>
                <a:latin typeface="Trebuchet MS"/>
              </a:rPr>
              <a:t>Purchasing of supplies       </a:t>
            </a:r>
            <a:r>
              <a:rPr b="0" lang="en-US" sz="1400" spc="-1" strike="noStrike">
                <a:solidFill>
                  <a:srgbClr val="000000"/>
                </a:solidFill>
                <a:latin typeface="Trebuchet MS"/>
              </a:rPr>
              <a:t>	</a:t>
            </a:r>
            <a:r>
              <a:rPr b="0" lang="en-US" sz="1400" spc="-1" strike="noStrike">
                <a:solidFill>
                  <a:srgbClr val="000000"/>
                </a:solidFill>
                <a:latin typeface="Trebuchet MS"/>
              </a:rPr>
              <a:t>__Yes   __No     __ No consensus </a:t>
            </a:r>
            <a:endParaRPr b="0" lang="en-US" sz="1400" spc="-1" strike="noStrike">
              <a:latin typeface="Arial"/>
            </a:endParaRPr>
          </a:p>
          <a:p>
            <a:pPr>
              <a:lnSpc>
                <a:spcPct val="100000"/>
              </a:lnSpc>
            </a:pPr>
            <a:r>
              <a:rPr b="0" lang="en-US" sz="900" spc="-1" strike="noStrike">
                <a:solidFill>
                  <a:srgbClr val="000000"/>
                </a:solidFill>
                <a:latin typeface="Trebuchet MS"/>
              </a:rPr>
              <a:t> </a:t>
            </a:r>
            <a:endParaRPr b="0" lang="en-US" sz="900" spc="-1" strike="noStrike">
              <a:latin typeface="Arial"/>
            </a:endParaRPr>
          </a:p>
          <a:p>
            <a:pPr>
              <a:lnSpc>
                <a:spcPct val="100000"/>
              </a:lnSpc>
            </a:pPr>
            <a:r>
              <a:rPr b="0" lang="en-US" sz="1400" spc="-1" strike="noStrike">
                <a:solidFill>
                  <a:srgbClr val="000000"/>
                </a:solidFill>
                <a:latin typeface="Trebuchet MS"/>
              </a:rPr>
              <a:t>___ d.</a:t>
            </a:r>
            <a:r>
              <a:rPr b="0" lang="en-US" sz="1400" spc="-1" strike="noStrike">
                <a:solidFill>
                  <a:srgbClr val="000000"/>
                </a:solidFill>
                <a:latin typeface="Trebuchet MS"/>
              </a:rPr>
              <a:t>	</a:t>
            </a:r>
            <a:r>
              <a:rPr b="0" lang="en-US" sz="1400" spc="-1" strike="noStrike">
                <a:solidFill>
                  <a:srgbClr val="000000"/>
                </a:solidFill>
                <a:latin typeface="Trebuchet MS"/>
              </a:rPr>
              <a:t>Purchasing of equipment</a:t>
            </a:r>
            <a:r>
              <a:rPr b="0" lang="en-US" sz="1400" spc="-1" strike="noStrike">
                <a:solidFill>
                  <a:srgbClr val="000000"/>
                </a:solidFill>
                <a:latin typeface="Trebuchet MS"/>
              </a:rPr>
              <a:t>	</a:t>
            </a:r>
            <a:r>
              <a:rPr b="0" lang="en-US" sz="1400" spc="-1" strike="noStrike">
                <a:solidFill>
                  <a:srgbClr val="000000"/>
                </a:solidFill>
                <a:latin typeface="Trebuchet MS"/>
              </a:rPr>
              <a:t>__Yes   __No    ___No consensus</a:t>
            </a:r>
            <a:endParaRPr b="0" lang="en-US" sz="1400" spc="-1" strike="noStrike">
              <a:latin typeface="Arial"/>
            </a:endParaRPr>
          </a:p>
          <a:p>
            <a:pPr>
              <a:lnSpc>
                <a:spcPct val="100000"/>
              </a:lnSpc>
            </a:pPr>
            <a:r>
              <a:rPr b="0" lang="en-US" sz="900" spc="-1" strike="noStrike">
                <a:solidFill>
                  <a:srgbClr val="000000"/>
                </a:solidFill>
                <a:latin typeface="Trebuchet MS"/>
              </a:rPr>
              <a:t> </a:t>
            </a:r>
            <a:endParaRPr b="0" lang="en-US" sz="900" spc="-1" strike="noStrike">
              <a:latin typeface="Arial"/>
            </a:endParaRPr>
          </a:p>
          <a:p>
            <a:pPr>
              <a:lnSpc>
                <a:spcPct val="100000"/>
              </a:lnSpc>
            </a:pPr>
            <a:r>
              <a:rPr b="0" lang="en-US" sz="1400" spc="-1" strike="noStrike">
                <a:solidFill>
                  <a:srgbClr val="000000"/>
                </a:solidFill>
                <a:latin typeface="Trebuchet MS"/>
              </a:rPr>
              <a:t>___ e.</a:t>
            </a:r>
            <a:r>
              <a:rPr b="0" lang="en-US" sz="1400" spc="-1" strike="noStrike">
                <a:solidFill>
                  <a:srgbClr val="000000"/>
                </a:solidFill>
                <a:latin typeface="Trebuchet MS"/>
              </a:rPr>
              <a:t>	</a:t>
            </a:r>
            <a:r>
              <a:rPr b="0" lang="en-US" sz="1400" spc="-1" strike="noStrike">
                <a:solidFill>
                  <a:srgbClr val="000000"/>
                </a:solidFill>
                <a:latin typeface="Trebuchet MS"/>
              </a:rPr>
              <a:t>Purchasing of services        </a:t>
            </a:r>
            <a:r>
              <a:rPr b="0" lang="en-US" sz="1400" spc="-1" strike="noStrike">
                <a:solidFill>
                  <a:srgbClr val="000000"/>
                </a:solidFill>
                <a:latin typeface="Trebuchet MS"/>
              </a:rPr>
              <a:t>	</a:t>
            </a:r>
            <a:r>
              <a:rPr b="0" lang="en-US" sz="1400" spc="-1" strike="noStrike">
                <a:solidFill>
                  <a:srgbClr val="000000"/>
                </a:solidFill>
                <a:latin typeface="Trebuchet MS"/>
              </a:rPr>
              <a:t>__Yes   __No    ___No consensus </a:t>
            </a:r>
            <a:endParaRPr b="0" lang="en-US" sz="1400" spc="-1" strike="noStrike">
              <a:latin typeface="Arial"/>
            </a:endParaRPr>
          </a:p>
          <a:p>
            <a:pPr>
              <a:lnSpc>
                <a:spcPct val="100000"/>
              </a:lnSpc>
            </a:pPr>
            <a:r>
              <a:rPr b="0" lang="en-US" sz="900" spc="-1" strike="noStrike">
                <a:solidFill>
                  <a:srgbClr val="000000"/>
                </a:solidFill>
                <a:latin typeface="Trebuchet MS"/>
              </a:rPr>
              <a:t> </a:t>
            </a:r>
            <a:endParaRPr b="0" lang="en-US" sz="900" spc="-1" strike="noStrike">
              <a:latin typeface="Arial"/>
            </a:endParaRPr>
          </a:p>
          <a:p>
            <a:pPr>
              <a:lnSpc>
                <a:spcPct val="100000"/>
              </a:lnSpc>
            </a:pPr>
            <a:r>
              <a:rPr b="0" lang="en-US" sz="1400" spc="-1" strike="noStrike">
                <a:solidFill>
                  <a:srgbClr val="000000"/>
                </a:solidFill>
                <a:latin typeface="Trebuchet MS"/>
              </a:rPr>
              <a:t>___ f.</a:t>
            </a:r>
            <a:r>
              <a:rPr b="0" lang="en-US" sz="1400" spc="-1" strike="noStrike">
                <a:solidFill>
                  <a:srgbClr val="000000"/>
                </a:solidFill>
                <a:latin typeface="Trebuchet MS"/>
              </a:rPr>
              <a:t>	</a:t>
            </a:r>
            <a:r>
              <a:rPr b="0" lang="en-US" sz="1400" spc="-1" strike="noStrike">
                <a:solidFill>
                  <a:srgbClr val="000000"/>
                </a:solidFill>
                <a:latin typeface="Trebuchet MS"/>
              </a:rPr>
              <a:t>Other (specify) __________________________________________</a:t>
            </a:r>
            <a:endParaRPr b="0" lang="en-US" sz="1400" spc="-1" strike="noStrike">
              <a:latin typeface="Arial"/>
            </a:endParaRPr>
          </a:p>
          <a:p>
            <a:pPr>
              <a:lnSpc>
                <a:spcPct val="100000"/>
              </a:lnSpc>
            </a:pPr>
            <a:r>
              <a:rPr b="0" lang="en-US" sz="1400" spc="-1" strike="noStrike">
                <a:solidFill>
                  <a:srgbClr val="000000"/>
                </a:solidFill>
                <a:latin typeface="Trebuchet MS"/>
              </a:rPr>
              <a:t> </a:t>
            </a:r>
            <a:endParaRPr b="0" lang="en-US" sz="1400" spc="-1" strike="noStrike">
              <a:latin typeface="Arial"/>
            </a:endParaRPr>
          </a:p>
          <a:p>
            <a:pPr>
              <a:lnSpc>
                <a:spcPct val="100000"/>
              </a:lnSpc>
            </a:pPr>
            <a:r>
              <a:rPr b="0" lang="en-US" sz="1400" spc="-1" strike="noStrike">
                <a:solidFill>
                  <a:srgbClr val="000000"/>
                </a:solidFill>
                <a:latin typeface="Trebuchet MS"/>
              </a:rPr>
              <a:t>COMMENTS:</a:t>
            </a:r>
            <a:endParaRPr b="0" lang="en-US" sz="1400" spc="-1" strike="noStrike">
              <a:latin typeface="Arial"/>
            </a:endParaRPr>
          </a:p>
          <a:p>
            <a:pPr>
              <a:lnSpc>
                <a:spcPct val="115000"/>
              </a:lnSpc>
              <a:spcAft>
                <a:spcPts val="1001"/>
              </a:spcAft>
            </a:pPr>
            <a:endParaRPr b="0" lang="en-US" sz="1400" spc="-1" strike="noStrike">
              <a:latin typeface="Arial"/>
            </a:endParaRPr>
          </a:p>
        </p:txBody>
      </p:sp>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0" name="Picture 2" descr=""/>
          <p:cNvPicPr/>
          <p:nvPr/>
        </p:nvPicPr>
        <p:blipFill>
          <a:blip r:embed="rId1"/>
          <a:stretch/>
        </p:blipFill>
        <p:spPr>
          <a:xfrm>
            <a:off x="280080" y="164520"/>
            <a:ext cx="985320" cy="836280"/>
          </a:xfrm>
          <a:prstGeom prst="rect">
            <a:avLst/>
          </a:prstGeom>
          <a:ln>
            <a:noFill/>
          </a:ln>
        </p:spPr>
      </p:pic>
      <p:sp>
        <p:nvSpPr>
          <p:cNvPr id="311" name="TextShape 1"/>
          <p:cNvSpPr txBox="1"/>
          <p:nvPr/>
        </p:nvSpPr>
        <p:spPr>
          <a:xfrm>
            <a:off x="8590680" y="6041520"/>
            <a:ext cx="682920" cy="364680"/>
          </a:xfrm>
          <a:prstGeom prst="rect">
            <a:avLst/>
          </a:prstGeom>
          <a:noFill/>
          <a:ln>
            <a:noFill/>
          </a:ln>
        </p:spPr>
        <p:txBody>
          <a:bodyPr anchor="ctr">
            <a:normAutofit/>
          </a:bodyPr>
          <a:p>
            <a:pPr algn="r">
              <a:lnSpc>
                <a:spcPct val="100000"/>
              </a:lnSpc>
            </a:pPr>
            <a:fld id="{FF91BB30-4E8C-4C4B-BFCF-0D7362466093}"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312" name="CustomShape 2"/>
          <p:cNvSpPr/>
          <p:nvPr/>
        </p:nvSpPr>
        <p:spPr>
          <a:xfrm>
            <a:off x="435960" y="1277640"/>
            <a:ext cx="10515240" cy="243468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latin typeface="Trebuchet MS"/>
              </a:rPr>
              <a:t>15. Should all movable property, equipment, and reusable supplies purchased by a charter school with public dollars be surrendered to the authorizer if the charter school closes for any reason? </a:t>
            </a:r>
            <a:endParaRPr b="0" lang="en-US" sz="1400" spc="-1" strike="noStrike">
              <a:latin typeface="Arial"/>
            </a:endParaRPr>
          </a:p>
          <a:p>
            <a:pPr>
              <a:lnSpc>
                <a:spcPct val="100000"/>
              </a:lnSpc>
            </a:pPr>
            <a:r>
              <a:rPr b="1" lang="en-US" sz="1400" spc="-1" strike="noStrike">
                <a:solidFill>
                  <a:srgbClr val="000000"/>
                </a:solidFill>
                <a:latin typeface="Trebuchet MS"/>
              </a:rPr>
              <a:t> </a:t>
            </a:r>
            <a:endParaRPr b="0" lang="en-US" sz="1400" spc="-1" strike="noStrike">
              <a:latin typeface="Arial"/>
            </a:endParaRPr>
          </a:p>
          <a:p>
            <a:pPr>
              <a:lnSpc>
                <a:spcPct val="100000"/>
              </a:lnSpc>
            </a:pPr>
            <a:r>
              <a:rPr b="0" lang="en-US" sz="1400" spc="-1" strike="noStrike">
                <a:solidFill>
                  <a:srgbClr val="000000"/>
                </a:solidFill>
                <a:latin typeface="Trebuchet MS"/>
              </a:rPr>
              <a:t>___ a.</a:t>
            </a:r>
            <a:r>
              <a:rPr b="0" lang="en-US" sz="1400" spc="-1" strike="noStrike">
                <a:solidFill>
                  <a:srgbClr val="000000"/>
                </a:solidFill>
                <a:latin typeface="Trebuchet MS"/>
              </a:rPr>
              <a:t>	</a:t>
            </a:r>
            <a:r>
              <a:rPr b="0" lang="en-US" sz="1400" spc="-1" strike="noStrike">
                <a:solidFill>
                  <a:srgbClr val="000000"/>
                </a:solidFill>
                <a:latin typeface="Trebuchet MS"/>
              </a:rPr>
              <a:t>Yes </a:t>
            </a:r>
            <a:endParaRPr b="0" lang="en-US" sz="1400" spc="-1" strike="noStrike">
              <a:latin typeface="Arial"/>
            </a:endParaRPr>
          </a:p>
          <a:p>
            <a:pPr>
              <a:lnSpc>
                <a:spcPct val="100000"/>
              </a:lnSpc>
            </a:pPr>
            <a:r>
              <a:rPr b="0" lang="en-US" sz="1400" spc="-1" strike="noStrike">
                <a:solidFill>
                  <a:srgbClr val="000000"/>
                </a:solidFill>
                <a:latin typeface="Trebuchet MS"/>
              </a:rPr>
              <a:t>___ b.</a:t>
            </a:r>
            <a:r>
              <a:rPr b="0" lang="en-US" sz="1400" spc="-1" strike="noStrike">
                <a:solidFill>
                  <a:srgbClr val="000000"/>
                </a:solidFill>
                <a:latin typeface="Trebuchet MS"/>
              </a:rPr>
              <a:t>	</a:t>
            </a:r>
            <a:r>
              <a:rPr b="0" lang="en-US" sz="1400" spc="-1" strike="noStrike">
                <a:solidFill>
                  <a:srgbClr val="000000"/>
                </a:solidFill>
                <a:latin typeface="Trebuchet MS"/>
              </a:rPr>
              <a:t>No </a:t>
            </a:r>
            <a:endParaRPr b="0" lang="en-US" sz="1400" spc="-1" strike="noStrike">
              <a:latin typeface="Arial"/>
            </a:endParaRPr>
          </a:p>
          <a:p>
            <a:pPr>
              <a:lnSpc>
                <a:spcPct val="100000"/>
              </a:lnSpc>
            </a:pPr>
            <a:r>
              <a:rPr b="0" lang="en-US" sz="1400" spc="-1" strike="noStrike">
                <a:solidFill>
                  <a:srgbClr val="000000"/>
                </a:solidFill>
                <a:latin typeface="Trebuchet MS"/>
              </a:rPr>
              <a:t>___ c.</a:t>
            </a:r>
            <a:r>
              <a:rPr b="0" lang="en-US" sz="1400" spc="-1" strike="noStrike">
                <a:solidFill>
                  <a:srgbClr val="000000"/>
                </a:solidFill>
                <a:latin typeface="Trebuchet MS"/>
              </a:rPr>
              <a:t>	</a:t>
            </a:r>
            <a:r>
              <a:rPr b="0" lang="en-US" sz="1400" spc="-1" strike="noStrike">
                <a:solidFill>
                  <a:srgbClr val="000000"/>
                </a:solidFill>
                <a:latin typeface="Trebuchet MS"/>
              </a:rPr>
              <a:t>No consensus </a:t>
            </a:r>
            <a:endParaRPr b="0" lang="en-US" sz="1400" spc="-1" strike="noStrike">
              <a:latin typeface="Arial"/>
            </a:endParaRPr>
          </a:p>
          <a:p>
            <a:pPr>
              <a:lnSpc>
                <a:spcPct val="100000"/>
              </a:lnSpc>
            </a:pPr>
            <a:r>
              <a:rPr b="0" lang="en-US" sz="1400" spc="-1" strike="noStrike">
                <a:solidFill>
                  <a:srgbClr val="000000"/>
                </a:solidFill>
                <a:latin typeface="Trebuchet MS"/>
              </a:rPr>
              <a:t> </a:t>
            </a:r>
            <a:endParaRPr b="0" lang="en-US" sz="1400" spc="-1" strike="noStrike">
              <a:latin typeface="Arial"/>
            </a:endParaRPr>
          </a:p>
          <a:p>
            <a:pPr>
              <a:lnSpc>
                <a:spcPct val="100000"/>
              </a:lnSpc>
            </a:pPr>
            <a:r>
              <a:rPr b="0" lang="en-US" sz="1400" spc="-1" strike="noStrike">
                <a:solidFill>
                  <a:srgbClr val="000000"/>
                </a:solidFill>
                <a:latin typeface="Trebuchet MS"/>
              </a:rPr>
              <a:t>COMMENTS:</a:t>
            </a:r>
            <a:endParaRPr b="0" lang="en-US" sz="1400" spc="-1" strike="noStrike">
              <a:latin typeface="Arial"/>
            </a:endParaRPr>
          </a:p>
          <a:p>
            <a:pPr>
              <a:lnSpc>
                <a:spcPct val="100000"/>
              </a:lnSpc>
            </a:pPr>
            <a:endParaRPr b="0" lang="en-US" sz="1400" spc="-1" strike="noStrike">
              <a:latin typeface="Arial"/>
            </a:endParaRPr>
          </a:p>
          <a:p>
            <a:pPr>
              <a:lnSpc>
                <a:spcPct val="100000"/>
              </a:lnSpc>
            </a:pPr>
            <a:endParaRPr b="0" lang="en-US" sz="1400" spc="-1" strike="noStrike">
              <a:latin typeface="Arial"/>
            </a:endParaRPr>
          </a:p>
          <a:p>
            <a:pPr>
              <a:lnSpc>
                <a:spcPct val="100000"/>
              </a:lnSpc>
            </a:pPr>
            <a:endParaRPr b="0" lang="en-US" sz="1400" spc="-1" strike="noStrike">
              <a:latin typeface="Arial"/>
            </a:endParaRPr>
          </a:p>
        </p:txBody>
      </p:sp>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CustomShape 1"/>
          <p:cNvSpPr/>
          <p:nvPr/>
        </p:nvSpPr>
        <p:spPr>
          <a:xfrm>
            <a:off x="635040" y="1643040"/>
            <a:ext cx="10515240" cy="4580640"/>
          </a:xfrm>
          <a:prstGeom prst="rect">
            <a:avLst/>
          </a:prstGeom>
          <a:solidFill>
            <a:schemeClr val="accent2">
              <a:lumMod val="60000"/>
              <a:lumOff val="40000"/>
            </a:schemeClr>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ormAutofit/>
          </a:bodyPr>
          <a:p>
            <a:pPr algn="just">
              <a:lnSpc>
                <a:spcPct val="100000"/>
              </a:lnSpc>
              <a:spcBef>
                <a:spcPts val="1001"/>
              </a:spcBef>
            </a:pPr>
            <a:endParaRPr b="0" lang="en-US" sz="1800" spc="-1" strike="noStrike">
              <a:latin typeface="Arial"/>
            </a:endParaRPr>
          </a:p>
          <a:p>
            <a:pPr algn="just">
              <a:lnSpc>
                <a:spcPct val="100000"/>
              </a:lnSpc>
              <a:spcBef>
                <a:spcPts val="1001"/>
              </a:spcBef>
            </a:pPr>
            <a:r>
              <a:rPr b="0" lang="en-US" sz="4200" spc="-1" strike="noStrike">
                <a:solidFill>
                  <a:srgbClr val="000000"/>
                </a:solidFill>
                <a:latin typeface="Trebuchet MS"/>
              </a:rPr>
              <a:t>The League of Women Voters believes that the federal government shares with other levels of government the responsibility to provide equality of opportunity for education, employment and housing for all persons in the United States regardless of their race, color, gender, religion, national origin, age, sexual orientation or disability.</a:t>
            </a:r>
            <a:endParaRPr b="0" lang="en-US" sz="4200" spc="-1" strike="noStrike">
              <a:latin typeface="Arial"/>
            </a:endParaRPr>
          </a:p>
          <a:p>
            <a:pPr algn="just">
              <a:lnSpc>
                <a:spcPct val="100000"/>
              </a:lnSpc>
              <a:spcBef>
                <a:spcPts val="1001"/>
              </a:spcBef>
            </a:pPr>
            <a:endParaRPr b="0" lang="en-US" sz="4200" spc="-1" strike="noStrike">
              <a:latin typeface="Arial"/>
            </a:endParaRPr>
          </a:p>
          <a:p>
            <a:pPr algn="just">
              <a:lnSpc>
                <a:spcPct val="100000"/>
              </a:lnSpc>
              <a:spcBef>
                <a:spcPts val="1001"/>
              </a:spcBef>
            </a:pPr>
            <a:r>
              <a:rPr b="0" lang="en-US" sz="4200" spc="-1" strike="noStrike">
                <a:solidFill>
                  <a:srgbClr val="000000"/>
                </a:solidFill>
                <a:latin typeface="Trebuchet MS"/>
              </a:rPr>
              <a:t>The League is committed to racial integration of schools as a necessary condition for equal access to education.</a:t>
            </a:r>
            <a:endParaRPr b="0" lang="en-US" sz="4200" spc="-1" strike="noStrike">
              <a:latin typeface="Arial"/>
            </a:endParaRPr>
          </a:p>
          <a:p>
            <a:pPr algn="just">
              <a:lnSpc>
                <a:spcPct val="100000"/>
              </a:lnSpc>
              <a:spcBef>
                <a:spcPts val="1001"/>
              </a:spcBef>
            </a:pPr>
            <a:endParaRPr b="0" lang="en-US" sz="4200" spc="-1" strike="noStrike">
              <a:latin typeface="Arial"/>
            </a:endParaRPr>
          </a:p>
          <a:p>
            <a:pPr algn="just">
              <a:lnSpc>
                <a:spcPct val="100000"/>
              </a:lnSpc>
              <a:spcBef>
                <a:spcPts val="1001"/>
              </a:spcBef>
            </a:pPr>
            <a:r>
              <a:rPr b="0" lang="en-US" sz="4200" spc="-1" strike="noStrike">
                <a:solidFill>
                  <a:srgbClr val="000000"/>
                </a:solidFill>
                <a:latin typeface="Trebuchet MS"/>
              </a:rPr>
              <a:t>The League of Women Voters believes that an equitable, quality public education is critical for students.  While the League recognizes that there are instances where the federal government’s involvement is the only way to achieve universal change (desegregation, special needs population, gender equity), we also recognize that primary responsibility for public education resides with the states. In accordance with the League of Women Voters’ position on Equal Rights, we continue to support equity in public education for all through: Broad guidelines for accountability, leaving implementation to the state and local education agencies; Adequate funding sources that support the broad goals of national standards; and mechanisms for local and state funding with adequate federal support for mandates that require less burdensome, compliance-based reporting and regulations.</a:t>
            </a:r>
            <a:endParaRPr b="0" lang="en-US" sz="4200" spc="-1" strike="noStrike">
              <a:latin typeface="Arial"/>
            </a:endParaRPr>
          </a:p>
          <a:p>
            <a:pPr algn="just">
              <a:lnSpc>
                <a:spcPct val="100000"/>
              </a:lnSpc>
              <a:spcBef>
                <a:spcPts val="1001"/>
              </a:spcBef>
            </a:pPr>
            <a:endParaRPr b="0" lang="en-US" sz="4200" spc="-1" strike="noStrike">
              <a:latin typeface="Arial"/>
            </a:endParaRPr>
          </a:p>
          <a:p>
            <a:pPr algn="just">
              <a:lnSpc>
                <a:spcPct val="100000"/>
              </a:lnSpc>
              <a:spcBef>
                <a:spcPts val="1001"/>
              </a:spcBef>
            </a:pPr>
            <a:endParaRPr b="0" lang="en-US" sz="4200" spc="-1" strike="noStrike">
              <a:latin typeface="Arial"/>
            </a:endParaRPr>
          </a:p>
          <a:p>
            <a:pPr algn="just">
              <a:lnSpc>
                <a:spcPct val="100000"/>
              </a:lnSpc>
              <a:spcBef>
                <a:spcPts val="1001"/>
              </a:spcBef>
            </a:pPr>
            <a:endParaRPr b="0" lang="en-US" sz="4200" spc="-1" strike="noStrike">
              <a:latin typeface="Arial"/>
            </a:endParaRPr>
          </a:p>
          <a:p>
            <a:pPr algn="just">
              <a:lnSpc>
                <a:spcPct val="100000"/>
              </a:lnSpc>
              <a:spcBef>
                <a:spcPts val="1001"/>
              </a:spcBef>
            </a:pPr>
            <a:endParaRPr b="0" lang="en-US" sz="4200" spc="-1" strike="noStrike">
              <a:latin typeface="Arial"/>
            </a:endParaRPr>
          </a:p>
          <a:p>
            <a:pPr algn="just">
              <a:lnSpc>
                <a:spcPct val="100000"/>
              </a:lnSpc>
              <a:spcBef>
                <a:spcPts val="1001"/>
              </a:spcBef>
            </a:pPr>
            <a:endParaRPr b="0" lang="en-US" sz="4200" spc="-1" strike="noStrike">
              <a:latin typeface="Arial"/>
            </a:endParaRPr>
          </a:p>
        </p:txBody>
      </p:sp>
      <p:sp>
        <p:nvSpPr>
          <p:cNvPr id="314" name="TextShape 2"/>
          <p:cNvSpPr txBox="1"/>
          <p:nvPr/>
        </p:nvSpPr>
        <p:spPr>
          <a:xfrm>
            <a:off x="8523000" y="6224040"/>
            <a:ext cx="682920" cy="364680"/>
          </a:xfrm>
          <a:prstGeom prst="rect">
            <a:avLst/>
          </a:prstGeom>
          <a:noFill/>
          <a:ln>
            <a:noFill/>
          </a:ln>
        </p:spPr>
        <p:txBody>
          <a:bodyPr anchor="ctr"/>
          <a:p>
            <a:pPr algn="r">
              <a:lnSpc>
                <a:spcPct val="100000"/>
              </a:lnSpc>
            </a:pPr>
            <a:fld id="{FBCA2424-D2B0-4BA1-9E7B-06DDE0634333}" type="slidenum">
              <a:rPr b="0" lang="en-US" sz="900" spc="-1" strike="noStrike">
                <a:solidFill>
                  <a:srgbClr val="5fcbef"/>
                </a:solidFill>
                <a:latin typeface="Trebuchet MS"/>
              </a:rPr>
              <a:t>&lt;number&gt;</a:t>
            </a:fld>
            <a:endParaRPr b="0" lang="en-US" sz="900" spc="-1" strike="noStrike">
              <a:latin typeface="Times New Roman"/>
            </a:endParaRPr>
          </a:p>
        </p:txBody>
      </p:sp>
      <p:pic>
        <p:nvPicPr>
          <p:cNvPr id="315" name="Picture 3" descr=""/>
          <p:cNvPicPr/>
          <p:nvPr/>
        </p:nvPicPr>
        <p:blipFill>
          <a:blip r:embed="rId1"/>
          <a:stretch/>
        </p:blipFill>
        <p:spPr>
          <a:xfrm>
            <a:off x="247320" y="330480"/>
            <a:ext cx="1017720" cy="865440"/>
          </a:xfrm>
          <a:prstGeom prst="rect">
            <a:avLst/>
          </a:prstGeom>
          <a:ln>
            <a:noFill/>
          </a:ln>
        </p:spPr>
      </p:pic>
      <p:sp>
        <p:nvSpPr>
          <p:cNvPr id="316" name="CustomShape 3"/>
          <p:cNvSpPr/>
          <p:nvPr/>
        </p:nvSpPr>
        <p:spPr>
          <a:xfrm>
            <a:off x="1817640" y="330480"/>
            <a:ext cx="9042120" cy="1325160"/>
          </a:xfrm>
          <a:prstGeom prst="rect">
            <a:avLst/>
          </a:prstGeom>
          <a:noFill/>
          <a:ln>
            <a:noFill/>
          </a:ln>
        </p:spPr>
        <p:style>
          <a:lnRef idx="0"/>
          <a:fillRef idx="0"/>
          <a:effectRef idx="0"/>
          <a:fontRef idx="minor"/>
        </p:style>
        <p:txBody>
          <a:bodyPr lIns="90000" rIns="90000" tIns="45000" bIns="45000"/>
          <a:p>
            <a:pPr algn="r">
              <a:lnSpc>
                <a:spcPct val="100000"/>
              </a:lnSpc>
            </a:pPr>
            <a:r>
              <a:rPr b="0" lang="en-US" sz="3600" spc="-1" strike="noStrike">
                <a:solidFill>
                  <a:srgbClr val="2e83c3"/>
                </a:solidFill>
                <a:latin typeface="Trebuchet MS"/>
              </a:rPr>
              <a:t>Accessibility and Equity in Charter Schools</a:t>
            </a:r>
            <a:br/>
            <a:r>
              <a:rPr b="0" lang="en-US" sz="2400" spc="-1" strike="noStrike">
                <a:solidFill>
                  <a:srgbClr val="757575"/>
                </a:solidFill>
                <a:latin typeface="Trebuchet MS"/>
              </a:rPr>
              <a:t>The League of Women Voters of US: </a:t>
            </a:r>
            <a:r>
              <a:rPr b="0" i="1" lang="en-US" sz="2400" spc="-1" strike="noStrike">
                <a:solidFill>
                  <a:srgbClr val="757575"/>
                </a:solidFill>
                <a:latin typeface="Trebuchet MS"/>
              </a:rPr>
              <a:t>Impact on Issues</a:t>
            </a:r>
            <a:endParaRPr b="0" lang="en-US" sz="2400" spc="-1" strike="noStrike">
              <a:latin typeface="Arial"/>
            </a:endParaRPr>
          </a:p>
        </p:txBody>
      </p:sp>
    </p:spTree>
  </p:cSld>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1679040" y="1126800"/>
            <a:ext cx="8596440" cy="693000"/>
          </a:xfrm>
          <a:prstGeom prst="rect">
            <a:avLst/>
          </a:prstGeom>
          <a:noFill/>
          <a:ln>
            <a:noFill/>
          </a:ln>
        </p:spPr>
        <p:txBody>
          <a:bodyPr/>
          <a:p>
            <a:pPr>
              <a:lnSpc>
                <a:spcPct val="100000"/>
              </a:lnSpc>
            </a:pPr>
            <a:r>
              <a:rPr b="0" lang="en-US" sz="3600" spc="-1" strike="noStrike">
                <a:solidFill>
                  <a:srgbClr val="ff0000"/>
                </a:solidFill>
                <a:latin typeface="Trebuchet MS"/>
              </a:rPr>
              <a:t>Pathway to Consensus</a:t>
            </a:r>
            <a:endParaRPr b="0" lang="en-US" sz="3600" spc="-1" strike="noStrike">
              <a:solidFill>
                <a:srgbClr val="000000"/>
              </a:solidFill>
              <a:latin typeface="Trebuchet MS"/>
            </a:endParaRPr>
          </a:p>
        </p:txBody>
      </p:sp>
      <p:sp>
        <p:nvSpPr>
          <p:cNvPr id="175" name="TextShape 2"/>
          <p:cNvSpPr txBox="1"/>
          <p:nvPr/>
        </p:nvSpPr>
        <p:spPr>
          <a:xfrm>
            <a:off x="1679040" y="1857960"/>
            <a:ext cx="8596440" cy="4183200"/>
          </a:xfrm>
          <a:prstGeom prst="rect">
            <a:avLst/>
          </a:prstGeom>
          <a:noFill/>
          <a:ln>
            <a:noFill/>
          </a:ln>
        </p:spPr>
        <p:txBody>
          <a:bodyPr/>
          <a:p>
            <a:pPr marL="343080" indent="-342720">
              <a:lnSpc>
                <a:spcPct val="100000"/>
              </a:lnSpc>
              <a:spcBef>
                <a:spcPts val="1001"/>
              </a:spcBef>
              <a:buClr>
                <a:srgbClr val="5fcbef"/>
              </a:buClr>
              <a:buSzPct val="80000"/>
              <a:buFont typeface="Wingdings 3" charset="2"/>
              <a:buChar char=""/>
            </a:pPr>
            <a:r>
              <a:rPr b="0" lang="en-US" sz="2400" spc="-1" strike="noStrike">
                <a:solidFill>
                  <a:srgbClr val="404040"/>
                </a:solidFill>
                <a:latin typeface="Trebuchet MS"/>
              </a:rPr>
              <a:t>What to look for in presentation:</a:t>
            </a:r>
            <a:endParaRPr b="0" lang="en-US" sz="2400" spc="-1" strike="noStrike">
              <a:solidFill>
                <a:srgbClr val="404040"/>
              </a:solidFill>
              <a:latin typeface="Trebuchet MS"/>
            </a:endParaRPr>
          </a:p>
          <a:p>
            <a:pPr lvl="1" marL="743040" indent="-285480">
              <a:lnSpc>
                <a:spcPct val="100000"/>
              </a:lnSpc>
              <a:spcBef>
                <a:spcPts val="1001"/>
              </a:spcBef>
              <a:buClr>
                <a:srgbClr val="5fcbef"/>
              </a:buClr>
              <a:buSzPct val="80000"/>
              <a:buFont typeface="Wingdings 3" charset="2"/>
              <a:buChar char=""/>
            </a:pPr>
            <a:r>
              <a:rPr b="0" lang="en-US" sz="2000" spc="-1" strike="noStrike">
                <a:solidFill>
                  <a:srgbClr val="404040"/>
                </a:solidFill>
                <a:latin typeface="Trebuchet MS"/>
              </a:rPr>
              <a:t>Understanding key concepts of governance, finance, and accessibility</a:t>
            </a:r>
            <a:endParaRPr b="0" lang="en-US" sz="2000" spc="-1" strike="noStrike">
              <a:solidFill>
                <a:srgbClr val="404040"/>
              </a:solidFill>
              <a:latin typeface="Trebuchet MS"/>
            </a:endParaRPr>
          </a:p>
          <a:p>
            <a:pPr lvl="1" marL="743040" indent="-285480">
              <a:lnSpc>
                <a:spcPct val="100000"/>
              </a:lnSpc>
              <a:spcBef>
                <a:spcPts val="1001"/>
              </a:spcBef>
              <a:buClr>
                <a:srgbClr val="5fcbef"/>
              </a:buClr>
              <a:buSzPct val="80000"/>
              <a:buFont typeface="Wingdings 3" charset="2"/>
              <a:buChar char=""/>
            </a:pPr>
            <a:r>
              <a:rPr b="0" lang="en-US" sz="2000" spc="-1" strike="noStrike">
                <a:solidFill>
                  <a:srgbClr val="404040"/>
                </a:solidFill>
                <a:latin typeface="Trebuchet MS"/>
              </a:rPr>
              <a:t>Discussion issues to consider when working toward consensus</a:t>
            </a:r>
            <a:endParaRPr b="0" lang="en-US" sz="2000" spc="-1" strike="noStrike">
              <a:solidFill>
                <a:srgbClr val="404040"/>
              </a:solidFill>
              <a:latin typeface="Trebuchet MS"/>
            </a:endParaRPr>
          </a:p>
          <a:p>
            <a:pPr lvl="1" marL="743040" indent="-285480">
              <a:lnSpc>
                <a:spcPct val="100000"/>
              </a:lnSpc>
              <a:spcBef>
                <a:spcPts val="1001"/>
              </a:spcBef>
              <a:buClr>
                <a:srgbClr val="5fcbef"/>
              </a:buClr>
              <a:buSzPct val="80000"/>
              <a:buFont typeface="Wingdings 3" charset="2"/>
              <a:buChar char=""/>
            </a:pPr>
            <a:r>
              <a:rPr b="0" lang="en-US" sz="2000" spc="-1" strike="noStrike">
                <a:solidFill>
                  <a:srgbClr val="404040"/>
                </a:solidFill>
                <a:latin typeface="Trebuchet MS"/>
              </a:rPr>
              <a:t>Additional documents for reference (produced by study team)</a:t>
            </a:r>
            <a:endParaRPr b="0" lang="en-US" sz="2000" spc="-1" strike="noStrike">
              <a:solidFill>
                <a:srgbClr val="404040"/>
              </a:solidFill>
              <a:latin typeface="Trebuchet MS"/>
            </a:endParaRPr>
          </a:p>
          <a:p>
            <a:pPr lvl="2" marL="1143000" indent="-228240">
              <a:lnSpc>
                <a:spcPct val="100000"/>
              </a:lnSpc>
              <a:spcBef>
                <a:spcPts val="1001"/>
              </a:spcBef>
              <a:buClr>
                <a:srgbClr val="5fcbef"/>
              </a:buClr>
              <a:buSzPct val="80000"/>
              <a:buFont typeface="Wingdings" charset="2"/>
              <a:buChar char=""/>
            </a:pPr>
            <a:r>
              <a:rPr b="0" lang="en-US" sz="1800" spc="-1" strike="noStrike">
                <a:solidFill>
                  <a:srgbClr val="404040"/>
                </a:solidFill>
                <a:latin typeface="Trebuchet MS"/>
              </a:rPr>
              <a:t>Charter Schools 101</a:t>
            </a:r>
            <a:endParaRPr b="0" lang="en-US" sz="1800" spc="-1" strike="noStrike">
              <a:solidFill>
                <a:srgbClr val="404040"/>
              </a:solidFill>
              <a:latin typeface="Trebuchet MS"/>
            </a:endParaRPr>
          </a:p>
          <a:p>
            <a:pPr lvl="2" marL="1143000" indent="-228240">
              <a:lnSpc>
                <a:spcPct val="100000"/>
              </a:lnSpc>
              <a:spcBef>
                <a:spcPts val="1001"/>
              </a:spcBef>
              <a:buClr>
                <a:srgbClr val="5fcbef"/>
              </a:buClr>
              <a:buSzPct val="80000"/>
              <a:buFont typeface="Wingdings" charset="2"/>
              <a:buChar char=""/>
            </a:pPr>
            <a:r>
              <a:rPr b="0" lang="en-US" sz="1800" spc="-1" strike="noStrike">
                <a:solidFill>
                  <a:srgbClr val="404040"/>
                </a:solidFill>
                <a:latin typeface="Trebuchet MS"/>
              </a:rPr>
              <a:t>Issues – Governance, Finance, and Access</a:t>
            </a:r>
            <a:endParaRPr b="0" lang="en-US" sz="1800" spc="-1" strike="noStrike">
              <a:solidFill>
                <a:srgbClr val="404040"/>
              </a:solidFill>
              <a:latin typeface="Trebuchet MS"/>
            </a:endParaRPr>
          </a:p>
          <a:p>
            <a:pPr lvl="2" marL="1143000" indent="-228240">
              <a:lnSpc>
                <a:spcPct val="100000"/>
              </a:lnSpc>
              <a:spcBef>
                <a:spcPts val="1001"/>
              </a:spcBef>
              <a:buClr>
                <a:srgbClr val="5fcbef"/>
              </a:buClr>
              <a:buSzPct val="80000"/>
              <a:buFont typeface="Wingdings" charset="2"/>
              <a:buChar char=""/>
            </a:pPr>
            <a:r>
              <a:rPr b="0" lang="en-US" sz="1800" spc="-1" strike="noStrike">
                <a:solidFill>
                  <a:srgbClr val="404040"/>
                </a:solidFill>
                <a:latin typeface="Trebuchet MS"/>
              </a:rPr>
              <a:t>Historical sketch of charter schools</a:t>
            </a:r>
            <a:endParaRPr b="0" lang="en-US" sz="1800" spc="-1" strike="noStrike">
              <a:solidFill>
                <a:srgbClr val="404040"/>
              </a:solidFill>
              <a:latin typeface="Trebuchet MS"/>
            </a:endParaRPr>
          </a:p>
          <a:p>
            <a:pPr lvl="2" marL="1143000" indent="-228240">
              <a:lnSpc>
                <a:spcPct val="100000"/>
              </a:lnSpc>
              <a:spcBef>
                <a:spcPts val="1001"/>
              </a:spcBef>
              <a:buClr>
                <a:srgbClr val="5fcbef"/>
              </a:buClr>
              <a:buSzPct val="80000"/>
              <a:buFont typeface="Wingdings" charset="2"/>
              <a:buChar char=""/>
            </a:pPr>
            <a:r>
              <a:rPr b="0" lang="en-US" sz="1800" spc="-1" strike="noStrike">
                <a:solidFill>
                  <a:srgbClr val="404040"/>
                </a:solidFill>
                <a:latin typeface="Trebuchet MS"/>
              </a:rPr>
              <a:t>Source List</a:t>
            </a:r>
            <a:endParaRPr b="0" lang="en-US" sz="1800" spc="-1" strike="noStrike">
              <a:solidFill>
                <a:srgbClr val="404040"/>
              </a:solidFill>
              <a:latin typeface="Trebuchet MS"/>
            </a:endParaRPr>
          </a:p>
          <a:p>
            <a:pPr lvl="2" marL="1143000" indent="-228240">
              <a:lnSpc>
                <a:spcPct val="100000"/>
              </a:lnSpc>
              <a:spcBef>
                <a:spcPts val="1001"/>
              </a:spcBef>
              <a:buClr>
                <a:srgbClr val="5fcbef"/>
              </a:buClr>
              <a:buSzPct val="80000"/>
              <a:buFont typeface="Wingdings" charset="2"/>
              <a:buChar char=""/>
            </a:pPr>
            <a:r>
              <a:rPr b="0" lang="en-US" sz="1800" spc="-1" strike="noStrike">
                <a:solidFill>
                  <a:srgbClr val="404040"/>
                </a:solidFill>
                <a:latin typeface="Trebuchet MS"/>
              </a:rPr>
              <a:t>Introduction to study</a:t>
            </a:r>
            <a:endParaRPr b="0" lang="en-US" sz="1800" spc="-1" strike="noStrike">
              <a:solidFill>
                <a:srgbClr val="404040"/>
              </a:solidFill>
              <a:latin typeface="Trebuchet MS"/>
            </a:endParaRPr>
          </a:p>
        </p:txBody>
      </p:sp>
      <p:sp>
        <p:nvSpPr>
          <p:cNvPr id="176" name="TextShape 3"/>
          <p:cNvSpPr txBox="1"/>
          <p:nvPr/>
        </p:nvSpPr>
        <p:spPr>
          <a:xfrm>
            <a:off x="8590680" y="6041520"/>
            <a:ext cx="682920" cy="364680"/>
          </a:xfrm>
          <a:prstGeom prst="rect">
            <a:avLst/>
          </a:prstGeom>
          <a:noFill/>
          <a:ln>
            <a:noFill/>
          </a:ln>
        </p:spPr>
        <p:txBody>
          <a:bodyPr anchor="ctr"/>
          <a:p>
            <a:pPr algn="r">
              <a:lnSpc>
                <a:spcPct val="100000"/>
              </a:lnSpc>
            </a:pPr>
            <a:fld id="{87E1D5F4-ED33-4FDC-AE4B-D98B779DFC96}" type="slidenum">
              <a:rPr b="0" lang="en-US" sz="900" spc="-1" strike="noStrike">
                <a:solidFill>
                  <a:srgbClr val="5fcbef"/>
                </a:solidFill>
                <a:latin typeface="Trebuchet MS"/>
              </a:rPr>
              <a:t>&lt;number&gt;</a:t>
            </a:fld>
            <a:endParaRPr b="0" lang="en-US" sz="900" spc="-1" strike="noStrike">
              <a:latin typeface="Times New Roman"/>
            </a:endParaRPr>
          </a:p>
        </p:txBody>
      </p:sp>
      <p:pic>
        <p:nvPicPr>
          <p:cNvPr id="177" name="Picture 2" descr=""/>
          <p:cNvPicPr/>
          <p:nvPr/>
        </p:nvPicPr>
        <p:blipFill>
          <a:blip r:embed="rId1"/>
          <a:stretch/>
        </p:blipFill>
        <p:spPr>
          <a:xfrm>
            <a:off x="168840" y="158400"/>
            <a:ext cx="1140120" cy="96768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TextShape 1"/>
          <p:cNvSpPr txBox="1"/>
          <p:nvPr/>
        </p:nvSpPr>
        <p:spPr>
          <a:xfrm>
            <a:off x="8590680" y="6041520"/>
            <a:ext cx="682920" cy="364680"/>
          </a:xfrm>
          <a:prstGeom prst="rect">
            <a:avLst/>
          </a:prstGeom>
          <a:noFill/>
          <a:ln>
            <a:noFill/>
          </a:ln>
        </p:spPr>
        <p:txBody>
          <a:bodyPr anchor="ctr"/>
          <a:p>
            <a:pPr algn="r">
              <a:lnSpc>
                <a:spcPct val="100000"/>
              </a:lnSpc>
            </a:pPr>
            <a:fld id="{AE50F8AE-3DD5-4E81-852B-D5DE9A4F999B}" type="slidenum">
              <a:rPr b="0" lang="en-US" sz="900" spc="-1" strike="noStrike">
                <a:solidFill>
                  <a:srgbClr val="5fcbef"/>
                </a:solidFill>
                <a:latin typeface="Trebuchet MS"/>
              </a:rPr>
              <a:t>&lt;number&gt;</a:t>
            </a:fld>
            <a:endParaRPr b="0" lang="en-US" sz="900" spc="-1" strike="noStrike">
              <a:latin typeface="Times New Roman"/>
            </a:endParaRPr>
          </a:p>
        </p:txBody>
      </p:sp>
      <p:pic>
        <p:nvPicPr>
          <p:cNvPr id="318" name="Picture 3" descr=""/>
          <p:cNvPicPr/>
          <p:nvPr/>
        </p:nvPicPr>
        <p:blipFill>
          <a:blip r:embed="rId1"/>
          <a:stretch/>
        </p:blipFill>
        <p:spPr>
          <a:xfrm>
            <a:off x="247320" y="330480"/>
            <a:ext cx="1017720" cy="865440"/>
          </a:xfrm>
          <a:prstGeom prst="rect">
            <a:avLst/>
          </a:prstGeom>
          <a:ln>
            <a:noFill/>
          </a:ln>
        </p:spPr>
      </p:pic>
      <p:sp>
        <p:nvSpPr>
          <p:cNvPr id="319" name="CustomShape 2"/>
          <p:cNvSpPr/>
          <p:nvPr/>
        </p:nvSpPr>
        <p:spPr>
          <a:xfrm>
            <a:off x="1817640" y="330480"/>
            <a:ext cx="9042120" cy="1325160"/>
          </a:xfrm>
          <a:prstGeom prst="rect">
            <a:avLst/>
          </a:prstGeom>
          <a:noFill/>
          <a:ln>
            <a:noFill/>
          </a:ln>
        </p:spPr>
        <p:style>
          <a:lnRef idx="0"/>
          <a:fillRef idx="0"/>
          <a:effectRef idx="0"/>
          <a:fontRef idx="minor"/>
        </p:style>
        <p:txBody>
          <a:bodyPr lIns="90000" rIns="90000" tIns="45000" bIns="45000"/>
          <a:p>
            <a:pPr algn="r">
              <a:lnSpc>
                <a:spcPct val="100000"/>
              </a:lnSpc>
            </a:pPr>
            <a:r>
              <a:rPr b="0" lang="en-US" sz="3600" spc="-1" strike="noStrike">
                <a:solidFill>
                  <a:srgbClr val="2e83c3"/>
                </a:solidFill>
                <a:latin typeface="Trebuchet MS"/>
              </a:rPr>
              <a:t>Accessibility and Equity in Charter Schools</a:t>
            </a:r>
            <a:br/>
            <a:r>
              <a:rPr b="0" lang="en-US" sz="2400" spc="-1" strike="noStrike">
                <a:solidFill>
                  <a:srgbClr val="757575"/>
                </a:solidFill>
                <a:latin typeface="Trebuchet MS"/>
              </a:rPr>
              <a:t>Outlining the Issues</a:t>
            </a:r>
            <a:endParaRPr b="0" lang="en-US" sz="2400" spc="-1" strike="noStrike">
              <a:latin typeface="Arial"/>
            </a:endParaRPr>
          </a:p>
        </p:txBody>
      </p:sp>
      <p:sp>
        <p:nvSpPr>
          <p:cNvPr id="320" name="CustomShape 3"/>
          <p:cNvSpPr/>
          <p:nvPr/>
        </p:nvSpPr>
        <p:spPr>
          <a:xfrm>
            <a:off x="635040" y="1825560"/>
            <a:ext cx="10515240" cy="3908880"/>
          </a:xfrm>
          <a:prstGeom prst="rect">
            <a:avLst/>
          </a:prstGeom>
          <a:noFill/>
          <a:ln>
            <a:noFill/>
          </a:ln>
        </p:spPr>
        <p:style>
          <a:lnRef idx="0"/>
          <a:fillRef idx="0"/>
          <a:effectRef idx="0"/>
          <a:fontRef idx="minor"/>
        </p:style>
        <p:txBody>
          <a:bodyPr lIns="90000" rIns="90000" tIns="45000" bIns="45000"/>
          <a:p>
            <a:pPr algn="just">
              <a:lnSpc>
                <a:spcPct val="150000"/>
              </a:lnSpc>
              <a:spcBef>
                <a:spcPts val="1001"/>
              </a:spcBef>
            </a:pPr>
            <a:r>
              <a:rPr b="0" lang="en-US" sz="2000" spc="-1" strike="noStrike">
                <a:solidFill>
                  <a:srgbClr val="404040"/>
                </a:solidFill>
                <a:latin typeface="Trebuchet MS"/>
              </a:rPr>
              <a:t>The creation of charter schools in Louisiana has introduced mechanisms that change the way parents and guardians enroll children in public schools, the manner in which school sites are determined, and the administration of school services and oversight of their execution. The Board of Elementary and Secondary Education and the Louisiana Department of Education, along with local education governing agencies are ultimately responsible for monitoring and oversight of enrollment and administrative practices. The following are issues or potential issues that could threaten equal access to and equity among Louisiana’s public schools</a:t>
            </a:r>
            <a:endParaRPr b="0" lang="en-US" sz="2000" spc="-1" strike="noStrike">
              <a:latin typeface="Arial"/>
            </a:endParaRPr>
          </a:p>
        </p:txBody>
      </p:sp>
    </p:spTree>
  </p:cSld>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TextShape 1"/>
          <p:cNvSpPr txBox="1"/>
          <p:nvPr/>
        </p:nvSpPr>
        <p:spPr>
          <a:xfrm>
            <a:off x="8432640" y="6321600"/>
            <a:ext cx="682920" cy="364680"/>
          </a:xfrm>
          <a:prstGeom prst="rect">
            <a:avLst/>
          </a:prstGeom>
          <a:noFill/>
          <a:ln>
            <a:noFill/>
          </a:ln>
        </p:spPr>
        <p:txBody>
          <a:bodyPr anchor="ctr"/>
          <a:p>
            <a:pPr algn="r">
              <a:lnSpc>
                <a:spcPct val="100000"/>
              </a:lnSpc>
            </a:pPr>
            <a:fld id="{E6A228C8-119F-4692-A8B5-B77CC00D25F4}" type="slidenum">
              <a:rPr b="0" lang="en-US" sz="900" spc="-1" strike="noStrike">
                <a:solidFill>
                  <a:srgbClr val="5fcbef"/>
                </a:solidFill>
                <a:latin typeface="Trebuchet MS"/>
              </a:rPr>
              <a:t>&lt;number&gt;</a:t>
            </a:fld>
            <a:endParaRPr b="0" lang="en-US" sz="900" spc="-1" strike="noStrike">
              <a:latin typeface="Times New Roman"/>
            </a:endParaRPr>
          </a:p>
        </p:txBody>
      </p:sp>
      <p:pic>
        <p:nvPicPr>
          <p:cNvPr id="322" name="Picture 3" descr=""/>
          <p:cNvPicPr/>
          <p:nvPr/>
        </p:nvPicPr>
        <p:blipFill>
          <a:blip r:embed="rId1"/>
          <a:stretch/>
        </p:blipFill>
        <p:spPr>
          <a:xfrm>
            <a:off x="247320" y="330480"/>
            <a:ext cx="1017720" cy="865440"/>
          </a:xfrm>
          <a:prstGeom prst="rect">
            <a:avLst/>
          </a:prstGeom>
          <a:ln>
            <a:noFill/>
          </a:ln>
        </p:spPr>
      </p:pic>
      <p:sp>
        <p:nvSpPr>
          <p:cNvPr id="323" name="CustomShape 2"/>
          <p:cNvSpPr/>
          <p:nvPr/>
        </p:nvSpPr>
        <p:spPr>
          <a:xfrm>
            <a:off x="1817640" y="330480"/>
            <a:ext cx="9042120" cy="1325160"/>
          </a:xfrm>
          <a:prstGeom prst="rect">
            <a:avLst/>
          </a:prstGeom>
          <a:noFill/>
          <a:ln>
            <a:noFill/>
          </a:ln>
        </p:spPr>
        <p:style>
          <a:lnRef idx="0"/>
          <a:fillRef idx="0"/>
          <a:effectRef idx="0"/>
          <a:fontRef idx="minor"/>
        </p:style>
        <p:txBody>
          <a:bodyPr lIns="90000" rIns="90000" tIns="45000" bIns="45000"/>
          <a:p>
            <a:pPr algn="r">
              <a:lnSpc>
                <a:spcPct val="100000"/>
              </a:lnSpc>
            </a:pPr>
            <a:r>
              <a:rPr b="0" lang="en-US" sz="3600" spc="-1" strike="noStrike">
                <a:solidFill>
                  <a:srgbClr val="2e83c3"/>
                </a:solidFill>
                <a:latin typeface="Trebuchet MS"/>
              </a:rPr>
              <a:t>Accessibility and Equity in Charter Schools</a:t>
            </a:r>
            <a:br/>
            <a:r>
              <a:rPr b="0" lang="en-US" sz="2400" spc="-1" strike="noStrike">
                <a:solidFill>
                  <a:srgbClr val="757575"/>
                </a:solidFill>
                <a:latin typeface="Trebuchet MS"/>
              </a:rPr>
              <a:t>Outlining the Issues</a:t>
            </a:r>
            <a:endParaRPr b="0" lang="en-US" sz="2400" spc="-1" strike="noStrike">
              <a:latin typeface="Arial"/>
            </a:endParaRPr>
          </a:p>
        </p:txBody>
      </p:sp>
      <p:sp>
        <p:nvSpPr>
          <p:cNvPr id="324" name="CustomShape 3"/>
          <p:cNvSpPr/>
          <p:nvPr/>
        </p:nvSpPr>
        <p:spPr>
          <a:xfrm>
            <a:off x="589680" y="1672920"/>
            <a:ext cx="10515240" cy="4648320"/>
          </a:xfrm>
          <a:prstGeom prst="rect">
            <a:avLst/>
          </a:prstGeom>
          <a:noFill/>
          <a:ln>
            <a:noFill/>
          </a:ln>
        </p:spPr>
        <p:style>
          <a:lnRef idx="0"/>
          <a:fillRef idx="0"/>
          <a:effectRef idx="0"/>
          <a:fontRef idx="minor"/>
        </p:style>
        <p:txBody>
          <a:bodyPr lIns="90000" rIns="90000" tIns="45000" bIns="45000">
            <a:normAutofit/>
          </a:bodyPr>
          <a:p>
            <a:pPr marL="343080" indent="-342720">
              <a:lnSpc>
                <a:spcPct val="100000"/>
              </a:lnSpc>
              <a:spcBef>
                <a:spcPts val="1001"/>
              </a:spcBef>
              <a:buClr>
                <a:srgbClr val="5fcbef"/>
              </a:buClr>
              <a:buSzPct val="80000"/>
              <a:buFont typeface="Wingdings 3" charset="2"/>
              <a:buChar char=""/>
            </a:pPr>
            <a:r>
              <a:rPr b="0" lang="en-US" sz="2000" spc="-1" strike="noStrike">
                <a:solidFill>
                  <a:srgbClr val="404040"/>
                </a:solidFill>
                <a:latin typeface="Trebuchet MS"/>
              </a:rPr>
              <a:t>Transportation</a:t>
            </a:r>
            <a:endParaRPr b="0" lang="en-US" sz="2000" spc="-1" strike="noStrike">
              <a:latin typeface="Arial"/>
            </a:endParaRPr>
          </a:p>
          <a:p>
            <a:pPr lvl="1" marL="743040" indent="-285480">
              <a:lnSpc>
                <a:spcPct val="100000"/>
              </a:lnSpc>
              <a:spcBef>
                <a:spcPts val="1001"/>
              </a:spcBef>
              <a:buClr>
                <a:srgbClr val="5fcbef"/>
              </a:buClr>
              <a:buSzPct val="80000"/>
              <a:buFont typeface="Wingdings 3" charset="2"/>
              <a:buChar char=""/>
            </a:pPr>
            <a:r>
              <a:rPr b="0" lang="en-US" sz="1900" spc="-1" strike="noStrike">
                <a:solidFill>
                  <a:srgbClr val="404040"/>
                </a:solidFill>
                <a:latin typeface="Trebuchet MS"/>
              </a:rPr>
              <a:t>Free transportation for students is a tool that ensures that students with limited resources have reliable and consistent access to school. It allows districts to balance enrollment and meet the demands for special education services. As of 2018, Type 2 charter schools will be required to provide free transportation to their students. Monitoring for compliance with existing and new regulations is critical.</a:t>
            </a:r>
            <a:endParaRPr b="0" lang="en-US" sz="1900" spc="-1" strike="noStrike">
              <a:latin typeface="Arial"/>
            </a:endParaRPr>
          </a:p>
          <a:p>
            <a:pPr marL="343080" indent="-342720">
              <a:lnSpc>
                <a:spcPct val="160000"/>
              </a:lnSpc>
              <a:spcBef>
                <a:spcPts val="1001"/>
              </a:spcBef>
              <a:buClr>
                <a:srgbClr val="5fcbef"/>
              </a:buClr>
              <a:buSzPct val="80000"/>
              <a:buFont typeface="Wingdings 3" charset="2"/>
              <a:buChar char=""/>
            </a:pPr>
            <a:r>
              <a:rPr b="0" lang="en-US" sz="2000" spc="-1" strike="noStrike">
                <a:solidFill>
                  <a:srgbClr val="404040"/>
                </a:solidFill>
                <a:latin typeface="Trebuchet MS"/>
              </a:rPr>
              <a:t>Special Education Delivery</a:t>
            </a:r>
            <a:endParaRPr b="0" lang="en-US" sz="2000" spc="-1" strike="noStrike">
              <a:latin typeface="Arial"/>
            </a:endParaRPr>
          </a:p>
          <a:p>
            <a:pPr lvl="1" marL="743040" indent="-285480">
              <a:lnSpc>
                <a:spcPct val="100000"/>
              </a:lnSpc>
              <a:spcBef>
                <a:spcPts val="1001"/>
              </a:spcBef>
              <a:buClr>
                <a:srgbClr val="5fcbef"/>
              </a:buClr>
              <a:buSzPct val="80000"/>
              <a:buFont typeface="Wingdings 3" charset="2"/>
              <a:buChar char=""/>
            </a:pPr>
            <a:r>
              <a:rPr b="0" lang="en-US" sz="1900" spc="-1" strike="noStrike">
                <a:solidFill>
                  <a:srgbClr val="404040"/>
                </a:solidFill>
                <a:latin typeface="Trebuchet MS"/>
              </a:rPr>
              <a:t>Special education delivery requires additional expenses for schools. Systems which have multiple sites for special education delivery and have larger populations of students requiring specialized services are able to better utilize economies of scale to effectively administer and deliver services. Charter schools, which typically have much smaller populations of special needs students and students who have different needs, face obstacles to providing highly specialized services in a cost effective way. An additional concern deals with oversight and monitoring of special education services. Because of the decentralized nature of charter schools in Louisiana, charter boards and authorizers must be extra diligent in ensuring compliance and maintaining proper channels for parent grievances. </a:t>
            </a:r>
            <a:endParaRPr b="0" lang="en-US" sz="1900" spc="-1" strike="noStrike">
              <a:latin typeface="Arial"/>
            </a:endParaRPr>
          </a:p>
        </p:txBody>
      </p:sp>
    </p:spTree>
  </p:cSld>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TextShape 1"/>
          <p:cNvSpPr txBox="1"/>
          <p:nvPr/>
        </p:nvSpPr>
        <p:spPr>
          <a:xfrm>
            <a:off x="8432640" y="6321600"/>
            <a:ext cx="682920" cy="364680"/>
          </a:xfrm>
          <a:prstGeom prst="rect">
            <a:avLst/>
          </a:prstGeom>
          <a:noFill/>
          <a:ln>
            <a:noFill/>
          </a:ln>
        </p:spPr>
        <p:txBody>
          <a:bodyPr anchor="ctr"/>
          <a:p>
            <a:pPr algn="r">
              <a:lnSpc>
                <a:spcPct val="100000"/>
              </a:lnSpc>
            </a:pPr>
            <a:fld id="{A43955C4-CCE9-4511-96A0-FA1C2B85CCAD}" type="slidenum">
              <a:rPr b="0" lang="en-US" sz="900" spc="-1" strike="noStrike">
                <a:solidFill>
                  <a:srgbClr val="5fcbef"/>
                </a:solidFill>
                <a:latin typeface="Trebuchet MS"/>
              </a:rPr>
              <a:t>&lt;number&gt;</a:t>
            </a:fld>
            <a:endParaRPr b="0" lang="en-US" sz="900" spc="-1" strike="noStrike">
              <a:latin typeface="Times New Roman"/>
            </a:endParaRPr>
          </a:p>
        </p:txBody>
      </p:sp>
      <p:pic>
        <p:nvPicPr>
          <p:cNvPr id="326" name="Picture 3" descr=""/>
          <p:cNvPicPr/>
          <p:nvPr/>
        </p:nvPicPr>
        <p:blipFill>
          <a:blip r:embed="rId1"/>
          <a:stretch/>
        </p:blipFill>
        <p:spPr>
          <a:xfrm>
            <a:off x="247320" y="330480"/>
            <a:ext cx="1017720" cy="865440"/>
          </a:xfrm>
          <a:prstGeom prst="rect">
            <a:avLst/>
          </a:prstGeom>
          <a:ln>
            <a:noFill/>
          </a:ln>
        </p:spPr>
      </p:pic>
      <p:sp>
        <p:nvSpPr>
          <p:cNvPr id="327" name="CustomShape 2"/>
          <p:cNvSpPr/>
          <p:nvPr/>
        </p:nvSpPr>
        <p:spPr>
          <a:xfrm>
            <a:off x="1817640" y="330480"/>
            <a:ext cx="9042120" cy="1325160"/>
          </a:xfrm>
          <a:prstGeom prst="rect">
            <a:avLst/>
          </a:prstGeom>
          <a:noFill/>
          <a:ln>
            <a:noFill/>
          </a:ln>
        </p:spPr>
        <p:style>
          <a:lnRef idx="0"/>
          <a:fillRef idx="0"/>
          <a:effectRef idx="0"/>
          <a:fontRef idx="minor"/>
        </p:style>
        <p:txBody>
          <a:bodyPr lIns="90000" rIns="90000" tIns="45000" bIns="45000"/>
          <a:p>
            <a:pPr algn="r">
              <a:lnSpc>
                <a:spcPct val="100000"/>
              </a:lnSpc>
            </a:pPr>
            <a:r>
              <a:rPr b="0" lang="en-US" sz="3600" spc="-1" strike="noStrike">
                <a:solidFill>
                  <a:srgbClr val="2e83c3"/>
                </a:solidFill>
                <a:latin typeface="Trebuchet MS"/>
              </a:rPr>
              <a:t>Accessibility and Equity in Charter Schools</a:t>
            </a:r>
            <a:br/>
            <a:r>
              <a:rPr b="0" lang="en-US" sz="2400" spc="-1" strike="noStrike">
                <a:solidFill>
                  <a:srgbClr val="757575"/>
                </a:solidFill>
                <a:latin typeface="Trebuchet MS"/>
              </a:rPr>
              <a:t>Outlining the Issues</a:t>
            </a:r>
            <a:endParaRPr b="0" lang="en-US" sz="2400" spc="-1" strike="noStrike">
              <a:latin typeface="Arial"/>
            </a:endParaRPr>
          </a:p>
        </p:txBody>
      </p:sp>
      <p:sp>
        <p:nvSpPr>
          <p:cNvPr id="328" name="CustomShape 3"/>
          <p:cNvSpPr/>
          <p:nvPr/>
        </p:nvSpPr>
        <p:spPr>
          <a:xfrm>
            <a:off x="838080" y="1825560"/>
            <a:ext cx="10515240" cy="4665240"/>
          </a:xfrm>
          <a:prstGeom prst="rect">
            <a:avLst/>
          </a:prstGeom>
          <a:noFill/>
          <a:ln>
            <a:noFill/>
          </a:ln>
        </p:spPr>
        <p:style>
          <a:lnRef idx="0"/>
          <a:fillRef idx="0"/>
          <a:effectRef idx="0"/>
          <a:fontRef idx="minor"/>
        </p:style>
        <p:txBody>
          <a:bodyPr lIns="90000" rIns="90000" tIns="45000" bIns="45000">
            <a:normAutofit/>
          </a:bodyPr>
          <a:p>
            <a:pPr marL="343080" indent="-342720">
              <a:lnSpc>
                <a:spcPct val="100000"/>
              </a:lnSpc>
              <a:spcBef>
                <a:spcPts val="1001"/>
              </a:spcBef>
              <a:buClr>
                <a:srgbClr val="5fcbef"/>
              </a:buClr>
              <a:buSzPct val="80000"/>
              <a:buFont typeface="Wingdings 3" charset="2"/>
              <a:buChar char=""/>
            </a:pPr>
            <a:r>
              <a:rPr b="0" lang="en-US" sz="2000" spc="-1" strike="noStrike">
                <a:solidFill>
                  <a:srgbClr val="404040"/>
                </a:solidFill>
                <a:latin typeface="Trebuchet MS"/>
              </a:rPr>
              <a:t>Enrollment Balance</a:t>
            </a:r>
            <a:endParaRPr b="0" lang="en-US" sz="2000" spc="-1" strike="noStrike">
              <a:latin typeface="Arial"/>
            </a:endParaRPr>
          </a:p>
          <a:p>
            <a:pPr lvl="1" marL="743040" indent="-285480">
              <a:lnSpc>
                <a:spcPct val="100000"/>
              </a:lnSpc>
              <a:spcBef>
                <a:spcPts val="1001"/>
              </a:spcBef>
              <a:buClr>
                <a:srgbClr val="5fcbef"/>
              </a:buClr>
              <a:buSzPct val="80000"/>
              <a:buFont typeface="Wingdings 3" charset="2"/>
              <a:buChar char=""/>
            </a:pPr>
            <a:r>
              <a:rPr b="0" lang="en-US" sz="1800" spc="-1" strike="noStrike">
                <a:solidFill>
                  <a:srgbClr val="404040"/>
                </a:solidFill>
                <a:latin typeface="Trebuchet MS"/>
              </a:rPr>
              <a:t>Charter schools are open enrollment institutions. Charter school lottery systems are currently in place to manage enrollment of children in charter schools. The Louisiana constitution mandates that charter schools achieve an integrated student body consistent with the district in which it resides. A challenge for many jurisdictions is to balance enrollment so that racial isolation does not occur. Neighborhood segregation has long worked against many districts attempting to achieve enrollment balance. What often follows this situation is an inadequate balance of staff and resources that tend to flow toward well-resourced areas of districts. </a:t>
            </a:r>
            <a:endParaRPr b="0" lang="en-US" sz="1800" spc="-1" strike="noStrike">
              <a:latin typeface="Arial"/>
            </a:endParaRPr>
          </a:p>
          <a:p>
            <a:pPr marL="343080" indent="-342720">
              <a:lnSpc>
                <a:spcPct val="100000"/>
              </a:lnSpc>
              <a:spcBef>
                <a:spcPts val="1001"/>
              </a:spcBef>
              <a:buClr>
                <a:srgbClr val="5fcbef"/>
              </a:buClr>
              <a:buSzPct val="80000"/>
              <a:buFont typeface="Wingdings 3" charset="2"/>
              <a:buChar char=""/>
            </a:pPr>
            <a:r>
              <a:rPr b="0" lang="en-US" sz="2000" spc="-1" strike="noStrike">
                <a:solidFill>
                  <a:srgbClr val="404040"/>
                </a:solidFill>
                <a:latin typeface="Trebuchet MS"/>
              </a:rPr>
              <a:t>Discipline Procedures</a:t>
            </a:r>
            <a:endParaRPr b="0" lang="en-US" sz="2000" spc="-1" strike="noStrike">
              <a:latin typeface="Arial"/>
            </a:endParaRPr>
          </a:p>
          <a:p>
            <a:pPr lvl="1" marL="743040" indent="-285480">
              <a:lnSpc>
                <a:spcPct val="100000"/>
              </a:lnSpc>
              <a:spcBef>
                <a:spcPts val="1001"/>
              </a:spcBef>
              <a:buClr>
                <a:srgbClr val="5fcbef"/>
              </a:buClr>
              <a:buSzPct val="80000"/>
              <a:buFont typeface="Wingdings 3" charset="2"/>
              <a:buChar char=""/>
            </a:pPr>
            <a:r>
              <a:rPr b="0" lang="en-US" sz="1800" spc="-1" strike="noStrike">
                <a:solidFill>
                  <a:srgbClr val="404040"/>
                </a:solidFill>
                <a:latin typeface="Trebuchet MS"/>
              </a:rPr>
              <a:t>The laws for the discipline of students are outlined in Louisiana Revised Statutes 17. Laws regarding corporal punishment, suspension, and expulsion from schools are required to be consistent across traditional and charter schools. In addition, schools are required to develop a master plan for student behavior supports and discipline.  Concerns exist regarding equitable administration of discipline policy in a more decentralized charter environment. </a:t>
            </a:r>
            <a:endParaRPr b="0" lang="en-US" sz="1800" spc="-1" strike="noStrike">
              <a:latin typeface="Arial"/>
            </a:endParaRPr>
          </a:p>
        </p:txBody>
      </p:sp>
    </p:spTree>
  </p:cSld>
  <p:timing>
    <p:tnLst>
      <p:par>
        <p:cTn id="77" dur="indefinite" restart="never" nodeType="tmRoot">
          <p:childTnLst>
            <p:seq>
              <p:cTn id="78"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TextShape 1"/>
          <p:cNvSpPr txBox="1"/>
          <p:nvPr/>
        </p:nvSpPr>
        <p:spPr>
          <a:xfrm>
            <a:off x="8432640" y="6321600"/>
            <a:ext cx="682920" cy="364680"/>
          </a:xfrm>
          <a:prstGeom prst="rect">
            <a:avLst/>
          </a:prstGeom>
          <a:noFill/>
          <a:ln>
            <a:noFill/>
          </a:ln>
        </p:spPr>
        <p:txBody>
          <a:bodyPr anchor="ctr"/>
          <a:p>
            <a:pPr algn="r">
              <a:lnSpc>
                <a:spcPct val="100000"/>
              </a:lnSpc>
            </a:pPr>
            <a:fld id="{91F8792C-F3DD-4D7D-9A65-8B02CB983B62}" type="slidenum">
              <a:rPr b="0" lang="en-US" sz="900" spc="-1" strike="noStrike">
                <a:solidFill>
                  <a:srgbClr val="5fcbef"/>
                </a:solidFill>
                <a:latin typeface="Trebuchet MS"/>
              </a:rPr>
              <a:t>&lt;number&gt;</a:t>
            </a:fld>
            <a:endParaRPr b="0" lang="en-US" sz="900" spc="-1" strike="noStrike">
              <a:latin typeface="Times New Roman"/>
            </a:endParaRPr>
          </a:p>
        </p:txBody>
      </p:sp>
      <p:pic>
        <p:nvPicPr>
          <p:cNvPr id="330" name="Picture 3" descr=""/>
          <p:cNvPicPr/>
          <p:nvPr/>
        </p:nvPicPr>
        <p:blipFill>
          <a:blip r:embed="rId1"/>
          <a:stretch/>
        </p:blipFill>
        <p:spPr>
          <a:xfrm>
            <a:off x="247320" y="330480"/>
            <a:ext cx="1017720" cy="865440"/>
          </a:xfrm>
          <a:prstGeom prst="rect">
            <a:avLst/>
          </a:prstGeom>
          <a:ln>
            <a:noFill/>
          </a:ln>
        </p:spPr>
      </p:pic>
      <p:sp>
        <p:nvSpPr>
          <p:cNvPr id="331" name="CustomShape 2"/>
          <p:cNvSpPr/>
          <p:nvPr/>
        </p:nvSpPr>
        <p:spPr>
          <a:xfrm>
            <a:off x="1817640" y="330480"/>
            <a:ext cx="9042120" cy="1325160"/>
          </a:xfrm>
          <a:prstGeom prst="rect">
            <a:avLst/>
          </a:prstGeom>
          <a:noFill/>
          <a:ln>
            <a:noFill/>
          </a:ln>
        </p:spPr>
        <p:style>
          <a:lnRef idx="0"/>
          <a:fillRef idx="0"/>
          <a:effectRef idx="0"/>
          <a:fontRef idx="minor"/>
        </p:style>
        <p:txBody>
          <a:bodyPr lIns="90000" rIns="90000" tIns="45000" bIns="45000"/>
          <a:p>
            <a:pPr algn="r">
              <a:lnSpc>
                <a:spcPct val="100000"/>
              </a:lnSpc>
            </a:pPr>
            <a:r>
              <a:rPr b="0" lang="en-US" sz="3600" spc="-1" strike="noStrike">
                <a:solidFill>
                  <a:srgbClr val="2e83c3"/>
                </a:solidFill>
                <a:latin typeface="Trebuchet MS"/>
              </a:rPr>
              <a:t>Accessibility and Equity in Charter Schools</a:t>
            </a:r>
            <a:br/>
            <a:r>
              <a:rPr b="0" lang="en-US" sz="3600" spc="-1" strike="noStrike">
                <a:solidFill>
                  <a:srgbClr val="757575"/>
                </a:solidFill>
                <a:latin typeface="Trebuchet MS"/>
              </a:rPr>
              <a:t>Outlining the Issues</a:t>
            </a:r>
            <a:endParaRPr b="0" lang="en-US" sz="3600" spc="-1" strike="noStrike">
              <a:latin typeface="Arial"/>
            </a:endParaRPr>
          </a:p>
          <a:p>
            <a:pPr algn="r">
              <a:lnSpc>
                <a:spcPct val="100000"/>
              </a:lnSpc>
            </a:pPr>
            <a:endParaRPr b="0" lang="en-US" sz="3600" spc="-1" strike="noStrike">
              <a:latin typeface="Arial"/>
            </a:endParaRPr>
          </a:p>
        </p:txBody>
      </p:sp>
      <p:sp>
        <p:nvSpPr>
          <p:cNvPr id="332" name="CustomShape 3"/>
          <p:cNvSpPr/>
          <p:nvPr/>
        </p:nvSpPr>
        <p:spPr>
          <a:xfrm>
            <a:off x="504720" y="2089440"/>
            <a:ext cx="10515240" cy="3406320"/>
          </a:xfrm>
          <a:prstGeom prst="rect">
            <a:avLst/>
          </a:prstGeom>
          <a:noFill/>
          <a:ln>
            <a:noFill/>
          </a:ln>
        </p:spPr>
        <p:style>
          <a:lnRef idx="0"/>
          <a:fillRef idx="0"/>
          <a:effectRef idx="0"/>
          <a:fontRef idx="minor"/>
        </p:style>
        <p:txBody>
          <a:bodyPr lIns="90000" rIns="90000" tIns="45000" bIns="45000">
            <a:normAutofit/>
          </a:bodyPr>
          <a:p>
            <a:pPr marL="343080" indent="-342720" algn="just">
              <a:lnSpc>
                <a:spcPct val="100000"/>
              </a:lnSpc>
              <a:spcBef>
                <a:spcPts val="1001"/>
              </a:spcBef>
              <a:buClr>
                <a:srgbClr val="5fcbef"/>
              </a:buClr>
              <a:buSzPct val="80000"/>
              <a:buFont typeface="Wingdings 3" charset="2"/>
              <a:buChar char=""/>
            </a:pPr>
            <a:r>
              <a:rPr b="0" lang="en-US" sz="1800" spc="-1" strike="noStrike">
                <a:solidFill>
                  <a:srgbClr val="404040"/>
                </a:solidFill>
                <a:latin typeface="Trebuchet MS"/>
              </a:rPr>
              <a:t>The October 2017 legislative audit indicated the Department of Education conducted all required annual reviews. However, using the Compass instrument the LDE took away the same number of points for violation of minor standards as it did for violating state laws, including ADA requirements, suspension rates, expulsion rates, student enrollment and at-risk percentage, and the school’s following the required recruitment and enrollment plan and lottery procedures. </a:t>
            </a:r>
            <a:endParaRPr b="0" lang="en-US" sz="1800" spc="-1" strike="noStrike">
              <a:latin typeface="Arial"/>
            </a:endParaRPr>
          </a:p>
          <a:p>
            <a:pPr marL="343080" indent="-342720" algn="just">
              <a:lnSpc>
                <a:spcPct val="100000"/>
              </a:lnSpc>
              <a:spcBef>
                <a:spcPts val="1001"/>
              </a:spcBef>
              <a:buClr>
                <a:srgbClr val="5fcbef"/>
              </a:buClr>
              <a:buSzPct val="80000"/>
              <a:buFont typeface="Wingdings 3" charset="2"/>
              <a:buChar char=""/>
            </a:pPr>
            <a:r>
              <a:rPr b="0" lang="en-US" sz="1800" spc="-1" strike="noStrike">
                <a:solidFill>
                  <a:srgbClr val="404040"/>
                </a:solidFill>
                <a:latin typeface="Trebuchet MS"/>
              </a:rPr>
              <a:t>The Louisiana legislature has recently approved several public charter schools that are identifiable as schools for students with disabilities, previously called “special education schools” for students ages 3-21. These schools were cited by the Southern Association of Colleges and Schools, now AdvanceED, for segregating students, and were recommended to close them and serve those students on school campuses with their non-disabled peers as the least restrictive environment and as the opportunity to learn on age-appropriate campuses. </a:t>
            </a:r>
            <a:endParaRPr b="0" lang="en-US" sz="1800" spc="-1" strike="noStrike">
              <a:latin typeface="Arial"/>
            </a:endParaRPr>
          </a:p>
        </p:txBody>
      </p:sp>
    </p:spTree>
  </p:cSld>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TextShape 1"/>
          <p:cNvSpPr txBox="1"/>
          <p:nvPr/>
        </p:nvSpPr>
        <p:spPr>
          <a:xfrm>
            <a:off x="8432640" y="6321600"/>
            <a:ext cx="682920" cy="364680"/>
          </a:xfrm>
          <a:prstGeom prst="rect">
            <a:avLst/>
          </a:prstGeom>
          <a:noFill/>
          <a:ln>
            <a:noFill/>
          </a:ln>
        </p:spPr>
        <p:txBody>
          <a:bodyPr anchor="ctr"/>
          <a:p>
            <a:pPr algn="r">
              <a:lnSpc>
                <a:spcPct val="100000"/>
              </a:lnSpc>
            </a:pPr>
            <a:fld id="{341AA1E6-4DD8-4659-93B3-2EB798B8813A}" type="slidenum">
              <a:rPr b="0" lang="en-US" sz="900" spc="-1" strike="noStrike">
                <a:solidFill>
                  <a:srgbClr val="5fcbef"/>
                </a:solidFill>
                <a:latin typeface="Trebuchet MS"/>
              </a:rPr>
              <a:t>&lt;number&gt;</a:t>
            </a:fld>
            <a:endParaRPr b="0" lang="en-US" sz="900" spc="-1" strike="noStrike">
              <a:latin typeface="Times New Roman"/>
            </a:endParaRPr>
          </a:p>
        </p:txBody>
      </p:sp>
      <p:pic>
        <p:nvPicPr>
          <p:cNvPr id="334" name="Picture 3" descr=""/>
          <p:cNvPicPr/>
          <p:nvPr/>
        </p:nvPicPr>
        <p:blipFill>
          <a:blip r:embed="rId1"/>
          <a:stretch/>
        </p:blipFill>
        <p:spPr>
          <a:xfrm>
            <a:off x="247320" y="330480"/>
            <a:ext cx="1017720" cy="865440"/>
          </a:xfrm>
          <a:prstGeom prst="rect">
            <a:avLst/>
          </a:prstGeom>
          <a:ln>
            <a:noFill/>
          </a:ln>
        </p:spPr>
      </p:pic>
      <p:sp>
        <p:nvSpPr>
          <p:cNvPr id="335" name="CustomShape 2"/>
          <p:cNvSpPr/>
          <p:nvPr/>
        </p:nvSpPr>
        <p:spPr>
          <a:xfrm>
            <a:off x="1817640" y="330480"/>
            <a:ext cx="9042120" cy="1325160"/>
          </a:xfrm>
          <a:prstGeom prst="rect">
            <a:avLst/>
          </a:prstGeom>
          <a:noFill/>
          <a:ln>
            <a:noFill/>
          </a:ln>
        </p:spPr>
        <p:style>
          <a:lnRef idx="0"/>
          <a:fillRef idx="0"/>
          <a:effectRef idx="0"/>
          <a:fontRef idx="minor"/>
        </p:style>
        <p:txBody>
          <a:bodyPr lIns="90000" rIns="90000" tIns="45000" bIns="45000"/>
          <a:p>
            <a:pPr algn="r">
              <a:lnSpc>
                <a:spcPct val="100000"/>
              </a:lnSpc>
            </a:pPr>
            <a:r>
              <a:rPr b="0" lang="en-US" sz="3600" spc="-1" strike="noStrike">
                <a:solidFill>
                  <a:srgbClr val="2e83c3"/>
                </a:solidFill>
                <a:latin typeface="Trebuchet MS"/>
              </a:rPr>
              <a:t>Accessibility and Equity in Charter Schools</a:t>
            </a:r>
            <a:br/>
            <a:r>
              <a:rPr b="0" lang="en-US" sz="3600" spc="-1" strike="noStrike">
                <a:solidFill>
                  <a:srgbClr val="757575"/>
                </a:solidFill>
                <a:latin typeface="Trebuchet MS"/>
              </a:rPr>
              <a:t>Outlining the Issues</a:t>
            </a:r>
            <a:endParaRPr b="0" lang="en-US" sz="3600" spc="-1" strike="noStrike">
              <a:latin typeface="Arial"/>
            </a:endParaRPr>
          </a:p>
          <a:p>
            <a:pPr algn="r">
              <a:lnSpc>
                <a:spcPct val="100000"/>
              </a:lnSpc>
            </a:pPr>
            <a:endParaRPr b="0" lang="en-US" sz="3600" spc="-1" strike="noStrike">
              <a:latin typeface="Arial"/>
            </a:endParaRPr>
          </a:p>
        </p:txBody>
      </p:sp>
      <p:sp>
        <p:nvSpPr>
          <p:cNvPr id="336" name="CustomShape 3"/>
          <p:cNvSpPr/>
          <p:nvPr/>
        </p:nvSpPr>
        <p:spPr>
          <a:xfrm>
            <a:off x="344160" y="1813320"/>
            <a:ext cx="10515240" cy="4350960"/>
          </a:xfrm>
          <a:prstGeom prst="rect">
            <a:avLst/>
          </a:prstGeom>
          <a:noFill/>
          <a:ln>
            <a:noFill/>
          </a:ln>
        </p:spPr>
        <p:style>
          <a:lnRef idx="0"/>
          <a:fillRef idx="0"/>
          <a:effectRef idx="0"/>
          <a:fontRef idx="minor"/>
        </p:style>
        <p:txBody>
          <a:bodyPr lIns="90000" rIns="90000" tIns="45000" bIns="45000">
            <a:normAutofit/>
          </a:bodyPr>
          <a:p>
            <a:pPr marL="343080" indent="-342720" algn="just">
              <a:lnSpc>
                <a:spcPct val="100000"/>
              </a:lnSpc>
              <a:spcBef>
                <a:spcPts val="1001"/>
              </a:spcBef>
              <a:buClr>
                <a:srgbClr val="5fcbef"/>
              </a:buClr>
              <a:buSzPct val="80000"/>
              <a:buFont typeface="Wingdings 3" charset="2"/>
              <a:buChar char=""/>
            </a:pPr>
            <a:r>
              <a:rPr b="0" lang="en-US" sz="1800" spc="-1" strike="noStrike">
                <a:solidFill>
                  <a:srgbClr val="404040"/>
                </a:solidFill>
                <a:latin typeface="Trebuchet MS"/>
              </a:rPr>
              <a:t>Louisiana’s legislative auditor in its </a:t>
            </a:r>
            <a:r>
              <a:rPr b="0" lang="en-US" sz="1800" spc="-1" strike="noStrike" u="sng">
                <a:solidFill>
                  <a:srgbClr val="5cd4eb"/>
                </a:solidFill>
                <a:uFillTx/>
                <a:latin typeface="Trebuchet MS"/>
                <a:hlinkClick r:id="rId2"/>
              </a:rPr>
              <a:t>recent report</a:t>
            </a:r>
            <a:r>
              <a:rPr b="0" lang="en-US" sz="1800" spc="-1" strike="noStrike">
                <a:solidFill>
                  <a:srgbClr val="262626"/>
                </a:solidFill>
                <a:latin typeface="Trebuchet MS"/>
              </a:rPr>
              <a:t> </a:t>
            </a:r>
            <a:r>
              <a:rPr b="0" lang="en-US" sz="1800" spc="-1" strike="noStrike">
                <a:solidFill>
                  <a:srgbClr val="404040"/>
                </a:solidFill>
                <a:latin typeface="Trebuchet MS"/>
              </a:rPr>
              <a:t>issued several findings in violation of the at-risk enrollment mandate and expressed concern with a lack of institutional efforts on the part of the LDE to remedy the issue. The October 2017 audit in part indicated that the Department of Education did not monitor whether the required percentage of at-risk students were enrolled and whether a lottery was held because there were more applicants than seats left. 19% of the 2015-2016 schools monitored did not enroll the required number of at-risk students and the Department did not review schools’ enrollment lottery processes for compliance. </a:t>
            </a:r>
            <a:endParaRPr b="0" lang="en-US" sz="1800" spc="-1" strike="noStrike">
              <a:latin typeface="Arial"/>
            </a:endParaRPr>
          </a:p>
          <a:p>
            <a:pPr marL="343080" indent="-342720" algn="just">
              <a:lnSpc>
                <a:spcPct val="100000"/>
              </a:lnSpc>
              <a:spcBef>
                <a:spcPts val="1001"/>
              </a:spcBef>
              <a:buClr>
                <a:srgbClr val="5fcbef"/>
              </a:buClr>
              <a:buSzPct val="80000"/>
              <a:buFont typeface="Wingdings 3" charset="2"/>
              <a:buChar char=""/>
            </a:pPr>
            <a:r>
              <a:rPr b="0" lang="en-US" sz="1800" spc="-1" strike="noStrike">
                <a:solidFill>
                  <a:srgbClr val="404040"/>
                </a:solidFill>
                <a:latin typeface="Trebuchet MS"/>
              </a:rPr>
              <a:t>Parents of charter school students in New Orleans have raised concerns regarding high rates of suspension among minority students as well as lack of an adequate grievance processes for disciplined students. Recently, schools in New Orleans have developed a common expulsion process that allows for a third-party review central to the city’s schools. In news reports, there has been discussion of inconsistent expectations among various charter schools for minor discipline infractions like uniform violations and classroom disruption. These reports leave open questions about the degree to which charter schools use restorative justice practices that work to reduce rates of suspension and encourage a mediation process instead. </a:t>
            </a:r>
            <a:endParaRPr b="0" lang="en-US" sz="1800" spc="-1" strike="noStrike">
              <a:latin typeface="Arial"/>
            </a:endParaRPr>
          </a:p>
          <a:p>
            <a:pPr algn="just">
              <a:lnSpc>
                <a:spcPct val="100000"/>
              </a:lnSpc>
              <a:spcBef>
                <a:spcPts val="1001"/>
              </a:spcBef>
            </a:pPr>
            <a:endParaRPr b="0" lang="en-US" sz="1800" spc="-1" strike="noStrike">
              <a:latin typeface="Arial"/>
            </a:endParaRPr>
          </a:p>
        </p:txBody>
      </p:sp>
    </p:spTree>
  </p:cSld>
  <p:timing>
    <p:tnLst>
      <p:par>
        <p:cTn id="81" dur="indefinite" restart="never" nodeType="tmRoot">
          <p:childTnLst>
            <p:seq>
              <p:cTn id="82" nodeType="mainSeq"/>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7" name="Picture 2" descr=""/>
          <p:cNvPicPr/>
          <p:nvPr/>
        </p:nvPicPr>
        <p:blipFill>
          <a:blip r:embed="rId1"/>
          <a:stretch/>
        </p:blipFill>
        <p:spPr>
          <a:xfrm>
            <a:off x="150840" y="127080"/>
            <a:ext cx="1108080" cy="940320"/>
          </a:xfrm>
          <a:prstGeom prst="rect">
            <a:avLst/>
          </a:prstGeom>
          <a:ln>
            <a:noFill/>
          </a:ln>
        </p:spPr>
      </p:pic>
      <p:sp>
        <p:nvSpPr>
          <p:cNvPr id="338" name="CustomShape 1"/>
          <p:cNvSpPr/>
          <p:nvPr/>
        </p:nvSpPr>
        <p:spPr>
          <a:xfrm>
            <a:off x="2126520" y="491040"/>
            <a:ext cx="9369000" cy="543600"/>
          </a:xfrm>
          <a:prstGeom prst="rect">
            <a:avLst/>
          </a:prstGeom>
          <a:solidFill>
            <a:schemeClr val="accent2">
              <a:lumMod val="60000"/>
              <a:lumOff val="40000"/>
            </a:schemeClr>
          </a:solidFill>
          <a:ln>
            <a:noFill/>
          </a:ln>
        </p:spPr>
        <p:style>
          <a:lnRef idx="0"/>
          <a:fillRef idx="0"/>
          <a:effectRef idx="0"/>
          <a:fontRef idx="minor"/>
        </p:style>
        <p:txBody>
          <a:bodyPr lIns="90000" rIns="90000" tIns="45000" bIns="45000" anchor="ctr"/>
          <a:p>
            <a:pPr algn="ctr">
              <a:lnSpc>
                <a:spcPct val="100000"/>
              </a:lnSpc>
            </a:pPr>
            <a:r>
              <a:rPr b="0" lang="en-US" sz="2400" spc="-1" strike="noStrike" cap="all">
                <a:solidFill>
                  <a:srgbClr val="f2f2f2"/>
                </a:solidFill>
                <a:latin typeface="Trebuchet MS"/>
              </a:rPr>
              <a:t>LWV-LA CONSENSUS QUESTIONS: accessibility &amp; equity</a:t>
            </a:r>
            <a:endParaRPr b="0" lang="en-US" sz="2400" spc="-1" strike="noStrike">
              <a:latin typeface="Arial"/>
            </a:endParaRPr>
          </a:p>
        </p:txBody>
      </p:sp>
      <p:sp>
        <p:nvSpPr>
          <p:cNvPr id="339" name="CustomShape 2"/>
          <p:cNvSpPr/>
          <p:nvPr/>
        </p:nvSpPr>
        <p:spPr>
          <a:xfrm>
            <a:off x="316080" y="1523520"/>
            <a:ext cx="11179440" cy="398772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latin typeface="Trebuchet MS"/>
                <a:ea typeface="Calibri"/>
              </a:rPr>
              <a:t>16. How should the Louisiana Department of Education (LDE) and the Board of Elementary and Secondary Education (BESE) work to ensure that the needs of special education students are met in Louisiana’s charter schools? (</a:t>
            </a:r>
            <a:r>
              <a:rPr b="1" i="1" lang="en-US" sz="1400" spc="-1" strike="noStrike">
                <a:solidFill>
                  <a:srgbClr val="000000"/>
                </a:solidFill>
                <a:latin typeface="Trebuchet MS"/>
                <a:ea typeface="Calibri"/>
              </a:rPr>
              <a:t>Select all that apply</a:t>
            </a:r>
            <a:r>
              <a:rPr b="1" lang="en-US" sz="1400" spc="-1" strike="noStrike">
                <a:solidFill>
                  <a:srgbClr val="000000"/>
                </a:solidFill>
                <a:latin typeface="Trebuchet MS"/>
                <a:ea typeface="Calibri"/>
              </a:rPr>
              <a:t>)</a:t>
            </a:r>
            <a:endParaRPr b="0" lang="en-US" sz="1400" spc="-1" strike="noStrike">
              <a:latin typeface="Arial"/>
            </a:endParaRPr>
          </a:p>
          <a:p>
            <a:pPr>
              <a:lnSpc>
                <a:spcPct val="100000"/>
              </a:lnSpc>
            </a:pPr>
            <a:r>
              <a:rPr b="0" lang="en-US" sz="1000" spc="-1" strike="noStrike">
                <a:solidFill>
                  <a:srgbClr val="000000"/>
                </a:solidFill>
                <a:latin typeface="Trebuchet MS"/>
                <a:ea typeface="Calibri"/>
              </a:rPr>
              <a:t> </a:t>
            </a:r>
            <a:endParaRPr b="0" lang="en-US" sz="1000" spc="-1" strike="noStrike">
              <a:latin typeface="Arial"/>
            </a:endParaRPr>
          </a:p>
          <a:p>
            <a:pPr>
              <a:lnSpc>
                <a:spcPct val="100000"/>
              </a:lnSpc>
            </a:pPr>
            <a:r>
              <a:rPr b="0" lang="en-US" sz="1400" spc="-1" strike="noStrike">
                <a:solidFill>
                  <a:srgbClr val="000000"/>
                </a:solidFill>
                <a:latin typeface="Trebuchet MS"/>
                <a:ea typeface="Calibri"/>
              </a:rPr>
              <a:t>___ a.</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Regular monitoring by LDE staff of charter school identification and evaluation process for student populations suspected of having a disability</a:t>
            </a:r>
            <a:endParaRPr b="0" lang="en-US" sz="1400" spc="-1" strike="noStrike">
              <a:latin typeface="Arial"/>
            </a:endParaRPr>
          </a:p>
          <a:p>
            <a:pPr>
              <a:lnSpc>
                <a:spcPct val="100000"/>
              </a:lnSpc>
            </a:pPr>
            <a:r>
              <a:rPr b="0" lang="en-US" sz="1050" spc="-1" strike="noStrike">
                <a:solidFill>
                  <a:srgbClr val="000000"/>
                </a:solidFill>
                <a:latin typeface="Trebuchet MS"/>
                <a:ea typeface="Calibri"/>
              </a:rPr>
              <a:t> </a:t>
            </a:r>
            <a:endParaRPr b="0" lang="en-US" sz="1050" spc="-1" strike="noStrike">
              <a:latin typeface="Arial"/>
            </a:endParaRPr>
          </a:p>
          <a:p>
            <a:pPr>
              <a:lnSpc>
                <a:spcPct val="100000"/>
              </a:lnSpc>
            </a:pPr>
            <a:r>
              <a:rPr b="0" lang="en-US" sz="1400" spc="-1" strike="noStrike">
                <a:solidFill>
                  <a:srgbClr val="000000"/>
                </a:solidFill>
                <a:latin typeface="Trebuchet MS"/>
                <a:ea typeface="Calibri"/>
              </a:rPr>
              <a:t>___ b.</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 Well-trained, certified LDE staff to conduct on site monitoring of school practices for students with special needs</a:t>
            </a:r>
            <a:endParaRPr b="0" lang="en-US" sz="1400" spc="-1" strike="noStrike">
              <a:latin typeface="Arial"/>
            </a:endParaRPr>
          </a:p>
          <a:p>
            <a:pPr>
              <a:lnSpc>
                <a:spcPct val="100000"/>
              </a:lnSpc>
            </a:pPr>
            <a:r>
              <a:rPr b="0" lang="en-US" sz="1050" spc="-1" strike="noStrike">
                <a:solidFill>
                  <a:srgbClr val="000000"/>
                </a:solidFill>
                <a:latin typeface="Trebuchet MS"/>
                <a:ea typeface="Calibri"/>
              </a:rPr>
              <a:t> </a:t>
            </a:r>
            <a:endParaRPr b="0" lang="en-US" sz="1050" spc="-1" strike="noStrike">
              <a:latin typeface="Arial"/>
            </a:endParaRPr>
          </a:p>
          <a:p>
            <a:pPr>
              <a:lnSpc>
                <a:spcPct val="100000"/>
              </a:lnSpc>
            </a:pPr>
            <a:r>
              <a:rPr b="0" lang="en-US" sz="1400" spc="-1" strike="noStrike">
                <a:solidFill>
                  <a:srgbClr val="000000"/>
                </a:solidFill>
                <a:latin typeface="Trebuchet MS"/>
                <a:ea typeface="Calibri"/>
              </a:rPr>
              <a:t>___ c.</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Transparent and easily accessible recourse for parents/guardians of students with special needs for understanding rights of students and responsibilities for schools, as well as process to register grievances</a:t>
            </a:r>
            <a:endParaRPr b="0" lang="en-US" sz="1400" spc="-1" strike="noStrike">
              <a:latin typeface="Arial"/>
            </a:endParaRPr>
          </a:p>
          <a:p>
            <a:pPr>
              <a:lnSpc>
                <a:spcPct val="100000"/>
              </a:lnSpc>
            </a:pPr>
            <a:r>
              <a:rPr b="0" lang="en-US" sz="1050" spc="-1" strike="noStrike">
                <a:solidFill>
                  <a:srgbClr val="000000"/>
                </a:solidFill>
                <a:latin typeface="Trebuchet MS"/>
                <a:ea typeface="Calibri"/>
              </a:rPr>
              <a:t> </a:t>
            </a:r>
            <a:endParaRPr b="0" lang="en-US" sz="1050" spc="-1" strike="noStrike">
              <a:latin typeface="Arial"/>
            </a:endParaRPr>
          </a:p>
          <a:p>
            <a:pPr>
              <a:lnSpc>
                <a:spcPct val="100000"/>
              </a:lnSpc>
            </a:pPr>
            <a:r>
              <a:rPr b="0" lang="en-US" sz="1400" spc="-1" strike="noStrike">
                <a:solidFill>
                  <a:srgbClr val="000000"/>
                </a:solidFill>
                <a:latin typeface="Trebuchet MS"/>
                <a:ea typeface="Calibri"/>
              </a:rPr>
              <a:t>___ d.</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Discipline plans consistent with best practices for special needs students and monitored for compliance</a:t>
            </a:r>
            <a:endParaRPr b="0" lang="en-US" sz="1400" spc="-1" strike="noStrike">
              <a:latin typeface="Arial"/>
            </a:endParaRPr>
          </a:p>
          <a:p>
            <a:pPr>
              <a:lnSpc>
                <a:spcPct val="100000"/>
              </a:lnSpc>
            </a:pPr>
            <a:r>
              <a:rPr b="0" lang="en-US" sz="1050" spc="-1" strike="noStrike">
                <a:solidFill>
                  <a:srgbClr val="000000"/>
                </a:solidFill>
                <a:latin typeface="Trebuchet MS"/>
                <a:ea typeface="Calibri"/>
              </a:rPr>
              <a:t> </a:t>
            </a:r>
            <a:endParaRPr b="0" lang="en-US" sz="1050" spc="-1" strike="noStrike">
              <a:latin typeface="Arial"/>
            </a:endParaRPr>
          </a:p>
          <a:p>
            <a:pPr>
              <a:lnSpc>
                <a:spcPct val="100000"/>
              </a:lnSpc>
            </a:pPr>
            <a:r>
              <a:rPr b="0" lang="en-US" sz="1400" spc="-1" strike="noStrike">
                <a:solidFill>
                  <a:srgbClr val="000000"/>
                </a:solidFill>
                <a:latin typeface="Trebuchet MS"/>
                <a:ea typeface="Calibri"/>
              </a:rPr>
              <a:t>___ e.</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No consensus </a:t>
            </a:r>
            <a:endParaRPr b="0" lang="en-US" sz="1400" spc="-1" strike="noStrike">
              <a:latin typeface="Arial"/>
            </a:endParaRPr>
          </a:p>
          <a:p>
            <a:pPr>
              <a:lnSpc>
                <a:spcPct val="100000"/>
              </a:lnSpc>
            </a:pPr>
            <a:r>
              <a:rPr b="0" lang="en-US" sz="2000" spc="-1" strike="noStrike">
                <a:solidFill>
                  <a:srgbClr val="000000"/>
                </a:solidFill>
                <a:latin typeface="Trebuchet MS"/>
                <a:ea typeface="Calibri"/>
              </a:rPr>
              <a:t> </a:t>
            </a:r>
            <a:endParaRPr b="0" lang="en-US" sz="2000" spc="-1" strike="noStrike">
              <a:latin typeface="Arial"/>
            </a:endParaRPr>
          </a:p>
          <a:p>
            <a:pPr>
              <a:lnSpc>
                <a:spcPct val="100000"/>
              </a:lnSpc>
            </a:pPr>
            <a:r>
              <a:rPr b="0" lang="en-US" sz="1600" spc="-1" strike="noStrike">
                <a:solidFill>
                  <a:srgbClr val="000000"/>
                </a:solidFill>
                <a:latin typeface="Trebuchet MS"/>
                <a:ea typeface="Calibri"/>
              </a:rPr>
              <a:t>COMMENTS:</a:t>
            </a:r>
            <a:endParaRPr b="0" lang="en-US" sz="1600" spc="-1" strike="noStrike">
              <a:latin typeface="Arial"/>
            </a:endParaRPr>
          </a:p>
          <a:p>
            <a:pPr marL="914400">
              <a:lnSpc>
                <a:spcPct val="100000"/>
              </a:lnSpc>
            </a:pPr>
            <a:endParaRPr b="0" lang="en-US" sz="1600" spc="-1" strike="noStrike">
              <a:latin typeface="Arial"/>
            </a:endParaRPr>
          </a:p>
          <a:p>
            <a:pPr marL="914400">
              <a:lnSpc>
                <a:spcPct val="100000"/>
              </a:lnSpc>
            </a:pPr>
            <a:endParaRPr b="0" lang="en-US" sz="1600" spc="-1" strike="noStrike">
              <a:latin typeface="Arial"/>
            </a:endParaRPr>
          </a:p>
          <a:p>
            <a:pPr marL="914400">
              <a:lnSpc>
                <a:spcPct val="100000"/>
              </a:lnSpc>
            </a:pPr>
            <a:r>
              <a:rPr b="0" lang="en-US" sz="1400" spc="-1" strike="noStrike">
                <a:solidFill>
                  <a:srgbClr val="000000"/>
                </a:solidFill>
                <a:latin typeface="Trebuchet MS"/>
                <a:ea typeface="Calibri"/>
              </a:rPr>
              <a:t> </a:t>
            </a:r>
            <a:endParaRPr b="0" lang="en-US" sz="1400" spc="-1" strike="noStrike">
              <a:latin typeface="Arial"/>
            </a:endParaRPr>
          </a:p>
        </p:txBody>
      </p:sp>
      <p:sp>
        <p:nvSpPr>
          <p:cNvPr id="340" name="TextShape 3"/>
          <p:cNvSpPr txBox="1"/>
          <p:nvPr/>
        </p:nvSpPr>
        <p:spPr>
          <a:xfrm>
            <a:off x="8634240" y="6160320"/>
            <a:ext cx="682920" cy="364680"/>
          </a:xfrm>
          <a:prstGeom prst="rect">
            <a:avLst/>
          </a:prstGeom>
          <a:noFill/>
          <a:ln>
            <a:noFill/>
          </a:ln>
        </p:spPr>
        <p:txBody>
          <a:bodyPr anchor="ctr">
            <a:normAutofit/>
          </a:bodyPr>
          <a:p>
            <a:pPr algn="r">
              <a:lnSpc>
                <a:spcPct val="100000"/>
              </a:lnSpc>
            </a:pPr>
            <a:fld id="{6C98B0A6-1601-436B-B644-60E097E771F3}" type="slidenum">
              <a:rPr b="0" lang="en-US" sz="900" spc="-1" strike="noStrike">
                <a:solidFill>
                  <a:srgbClr val="5fcbef"/>
                </a:solidFill>
                <a:latin typeface="Trebuchet MS"/>
              </a:rPr>
              <a:t>&lt;number&gt;</a:t>
            </a:fld>
            <a:endParaRPr b="0" lang="en-US" sz="900" spc="-1" strike="noStrike">
              <a:latin typeface="Times New Roman"/>
            </a:endParaRPr>
          </a:p>
        </p:txBody>
      </p:sp>
    </p:spTree>
  </p:cSld>
  <p:timing>
    <p:tnLst>
      <p:par>
        <p:cTn id="83" dur="indefinite" restart="never" nodeType="tmRoot">
          <p:childTnLst>
            <p:seq>
              <p:cTn id="84" nodeType="mainSeq"/>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CustomShape 1"/>
          <p:cNvSpPr/>
          <p:nvPr/>
        </p:nvSpPr>
        <p:spPr>
          <a:xfrm>
            <a:off x="370080" y="3978000"/>
            <a:ext cx="10815120" cy="249588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latin typeface="Trebuchet MS"/>
                <a:ea typeface="Calibri"/>
              </a:rPr>
              <a:t>18. Should any transportation waiver issued by the Louisiana Department of Education (LDE) and the Board of Elementary and Secondary Education (BESE) require a public process and provide for public details outlining the reasons for the waiver? </a:t>
            </a:r>
            <a:endParaRPr b="0" lang="en-US" sz="1400" spc="-1" strike="noStrike">
              <a:latin typeface="Arial"/>
            </a:endParaRPr>
          </a:p>
          <a:p>
            <a:pPr>
              <a:lnSpc>
                <a:spcPct val="100000"/>
              </a:lnSpc>
            </a:pPr>
            <a:r>
              <a:rPr b="0" lang="en-US" sz="700" spc="-1" strike="noStrike">
                <a:solidFill>
                  <a:srgbClr val="000000"/>
                </a:solidFill>
                <a:latin typeface="Trebuchet MS"/>
                <a:ea typeface="Calibri"/>
              </a:rPr>
              <a:t> </a:t>
            </a:r>
            <a:endParaRPr b="0" lang="en-US" sz="700" spc="-1" strike="noStrike">
              <a:latin typeface="Arial"/>
            </a:endParaRPr>
          </a:p>
          <a:p>
            <a:pPr>
              <a:lnSpc>
                <a:spcPct val="150000"/>
              </a:lnSpc>
            </a:pPr>
            <a:r>
              <a:rPr b="0" lang="en-US" sz="1400" spc="-1" strike="noStrike">
                <a:solidFill>
                  <a:srgbClr val="000000"/>
                </a:solidFill>
                <a:latin typeface="Trebuchet MS"/>
                <a:ea typeface="Calibri"/>
              </a:rPr>
              <a:t>___ a.</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Yes</a:t>
            </a:r>
            <a:endParaRPr b="0" lang="en-US" sz="1400" spc="-1" strike="noStrike">
              <a:latin typeface="Arial"/>
            </a:endParaRPr>
          </a:p>
          <a:p>
            <a:pPr>
              <a:lnSpc>
                <a:spcPct val="150000"/>
              </a:lnSpc>
            </a:pPr>
            <a:r>
              <a:rPr b="0" lang="en-US" sz="1400" spc="-1" strike="noStrike">
                <a:solidFill>
                  <a:srgbClr val="000000"/>
                </a:solidFill>
                <a:latin typeface="Trebuchet MS"/>
                <a:ea typeface="Calibri"/>
              </a:rPr>
              <a:t>___ b.</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No</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	</a:t>
            </a:r>
            <a:endParaRPr b="0" lang="en-US" sz="1400" spc="-1" strike="noStrike">
              <a:latin typeface="Arial"/>
            </a:endParaRPr>
          </a:p>
          <a:p>
            <a:pPr>
              <a:lnSpc>
                <a:spcPct val="150000"/>
              </a:lnSpc>
            </a:pPr>
            <a:r>
              <a:rPr b="0" lang="en-US" sz="1400" spc="-1" strike="noStrike">
                <a:solidFill>
                  <a:srgbClr val="000000"/>
                </a:solidFill>
                <a:latin typeface="Trebuchet MS"/>
                <a:ea typeface="Calibri"/>
              </a:rPr>
              <a:t>___ c.</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No Consensus</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 </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COMMENTS:</a:t>
            </a:r>
            <a:endParaRPr b="0" lang="en-US" sz="1400" spc="-1" strike="noStrike">
              <a:latin typeface="Arial"/>
            </a:endParaRPr>
          </a:p>
          <a:p>
            <a:pPr>
              <a:lnSpc>
                <a:spcPct val="100000"/>
              </a:lnSpc>
            </a:pPr>
            <a:endParaRPr b="0" lang="en-US" sz="1400" spc="-1" strike="noStrike">
              <a:latin typeface="Arial"/>
            </a:endParaRPr>
          </a:p>
          <a:p>
            <a:pPr>
              <a:lnSpc>
                <a:spcPct val="100000"/>
              </a:lnSpc>
            </a:pPr>
            <a:endParaRPr b="0" lang="en-US" sz="1400" spc="-1" strike="noStrike">
              <a:latin typeface="Arial"/>
            </a:endParaRPr>
          </a:p>
        </p:txBody>
      </p:sp>
      <p:pic>
        <p:nvPicPr>
          <p:cNvPr id="342" name="Picture 2" descr=""/>
          <p:cNvPicPr/>
          <p:nvPr/>
        </p:nvPicPr>
        <p:blipFill>
          <a:blip r:embed="rId1"/>
          <a:stretch/>
        </p:blipFill>
        <p:spPr>
          <a:xfrm>
            <a:off x="150840" y="127080"/>
            <a:ext cx="978480" cy="830520"/>
          </a:xfrm>
          <a:prstGeom prst="rect">
            <a:avLst/>
          </a:prstGeom>
          <a:ln>
            <a:noFill/>
          </a:ln>
        </p:spPr>
      </p:pic>
      <p:sp>
        <p:nvSpPr>
          <p:cNvPr id="343" name="TextShape 2"/>
          <p:cNvSpPr txBox="1"/>
          <p:nvPr/>
        </p:nvSpPr>
        <p:spPr>
          <a:xfrm>
            <a:off x="8590680" y="6115320"/>
            <a:ext cx="682920" cy="364680"/>
          </a:xfrm>
          <a:prstGeom prst="rect">
            <a:avLst/>
          </a:prstGeom>
          <a:noFill/>
          <a:ln>
            <a:noFill/>
          </a:ln>
        </p:spPr>
        <p:txBody>
          <a:bodyPr anchor="ctr">
            <a:normAutofit/>
          </a:bodyPr>
          <a:p>
            <a:pPr algn="r">
              <a:lnSpc>
                <a:spcPct val="100000"/>
              </a:lnSpc>
            </a:pPr>
            <a:fld id="{B781B97B-C2E6-4843-9FBA-F8D2085E86FE}"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344" name="CustomShape 3"/>
          <p:cNvSpPr/>
          <p:nvPr/>
        </p:nvSpPr>
        <p:spPr>
          <a:xfrm>
            <a:off x="370080" y="1260000"/>
            <a:ext cx="10815120" cy="231336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latin typeface="Trebuchet MS"/>
                <a:ea typeface="Calibri"/>
              </a:rPr>
              <a:t>17. Should transportation services for all charter schools be consistent with those required for traditional public schools?</a:t>
            </a:r>
            <a:endParaRPr b="0" lang="en-US" sz="1400" spc="-1" strike="noStrike">
              <a:latin typeface="Arial"/>
            </a:endParaRPr>
          </a:p>
          <a:p>
            <a:pPr>
              <a:lnSpc>
                <a:spcPct val="100000"/>
              </a:lnSpc>
            </a:pPr>
            <a:r>
              <a:rPr b="0" lang="en-US" sz="900" spc="-1" strike="noStrike">
                <a:solidFill>
                  <a:srgbClr val="000000"/>
                </a:solidFill>
                <a:latin typeface="Trebuchet MS"/>
                <a:ea typeface="Calibri"/>
              </a:rPr>
              <a:t> </a:t>
            </a:r>
            <a:endParaRPr b="0" lang="en-US" sz="900" spc="-1" strike="noStrike">
              <a:latin typeface="Arial"/>
            </a:endParaRPr>
          </a:p>
          <a:p>
            <a:pPr>
              <a:lnSpc>
                <a:spcPct val="150000"/>
              </a:lnSpc>
            </a:pPr>
            <a:r>
              <a:rPr b="0" lang="en-US" sz="1400" spc="-1" strike="noStrike">
                <a:solidFill>
                  <a:srgbClr val="000000"/>
                </a:solidFill>
                <a:latin typeface="Trebuchet MS"/>
                <a:ea typeface="Calibri"/>
              </a:rPr>
              <a:t>___ a.</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Yes</a:t>
            </a:r>
            <a:endParaRPr b="0" lang="en-US" sz="1400" spc="-1" strike="noStrike">
              <a:latin typeface="Arial"/>
            </a:endParaRPr>
          </a:p>
          <a:p>
            <a:pPr>
              <a:lnSpc>
                <a:spcPct val="150000"/>
              </a:lnSpc>
            </a:pPr>
            <a:r>
              <a:rPr b="0" lang="en-US" sz="1400" spc="-1" strike="noStrike">
                <a:solidFill>
                  <a:srgbClr val="000000"/>
                </a:solidFill>
                <a:latin typeface="Trebuchet MS"/>
                <a:ea typeface="Calibri"/>
              </a:rPr>
              <a:t>___ b.</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No</a:t>
            </a:r>
            <a:endParaRPr b="0" lang="en-US" sz="1400" spc="-1" strike="noStrike">
              <a:latin typeface="Arial"/>
            </a:endParaRPr>
          </a:p>
          <a:p>
            <a:pPr>
              <a:lnSpc>
                <a:spcPct val="150000"/>
              </a:lnSpc>
            </a:pPr>
            <a:r>
              <a:rPr b="0" lang="en-US" sz="1400" spc="-1" strike="noStrike">
                <a:solidFill>
                  <a:srgbClr val="000000"/>
                </a:solidFill>
                <a:latin typeface="Trebuchet MS"/>
                <a:ea typeface="Calibri"/>
              </a:rPr>
              <a:t>___ c.</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No Consensus</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 </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COMMENTS:</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 </a:t>
            </a:r>
            <a:endParaRPr b="0" lang="en-US" sz="1400" spc="-1" strike="noStrike">
              <a:latin typeface="Arial"/>
            </a:endParaRPr>
          </a:p>
          <a:p>
            <a:pPr>
              <a:lnSpc>
                <a:spcPct val="100000"/>
              </a:lnSpc>
            </a:pPr>
            <a:endParaRPr b="0" lang="en-US" sz="1400" spc="-1" strike="noStrike">
              <a:latin typeface="Arial"/>
            </a:endParaRPr>
          </a:p>
        </p:txBody>
      </p:sp>
    </p:spTree>
  </p:cSld>
  <p:timing>
    <p:tnLst>
      <p:par>
        <p:cTn id="85" dur="indefinite" restart="never" nodeType="tmRoot">
          <p:childTnLst>
            <p:seq>
              <p:cTn id="86" nodeType="mainSeq"/>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5" name="Picture 2" descr=""/>
          <p:cNvPicPr/>
          <p:nvPr/>
        </p:nvPicPr>
        <p:blipFill>
          <a:blip r:embed="rId1"/>
          <a:stretch/>
        </p:blipFill>
        <p:spPr>
          <a:xfrm>
            <a:off x="150840" y="268560"/>
            <a:ext cx="1053000" cy="893880"/>
          </a:xfrm>
          <a:prstGeom prst="rect">
            <a:avLst/>
          </a:prstGeom>
          <a:ln>
            <a:noFill/>
          </a:ln>
        </p:spPr>
      </p:pic>
      <p:sp>
        <p:nvSpPr>
          <p:cNvPr id="346" name="TextShape 1"/>
          <p:cNvSpPr txBox="1"/>
          <p:nvPr/>
        </p:nvSpPr>
        <p:spPr>
          <a:xfrm>
            <a:off x="8565480" y="6224040"/>
            <a:ext cx="682920" cy="364680"/>
          </a:xfrm>
          <a:prstGeom prst="rect">
            <a:avLst/>
          </a:prstGeom>
          <a:noFill/>
          <a:ln>
            <a:noFill/>
          </a:ln>
        </p:spPr>
        <p:txBody>
          <a:bodyPr anchor="ctr">
            <a:normAutofit/>
          </a:bodyPr>
          <a:p>
            <a:pPr algn="r">
              <a:lnSpc>
                <a:spcPct val="100000"/>
              </a:lnSpc>
            </a:pPr>
            <a:fld id="{24AC6D61-BD39-4F8A-928B-8A83CCAA3758}"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347" name="CustomShape 2"/>
          <p:cNvSpPr/>
          <p:nvPr/>
        </p:nvSpPr>
        <p:spPr>
          <a:xfrm>
            <a:off x="337320" y="1260360"/>
            <a:ext cx="11124720" cy="243432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latin typeface="Trebuchet MS"/>
              </a:rPr>
              <a:t>19. Should Board of Elementary and Secondary Education (BESE) and the local school board as authorizers prioritize the proposed location of a charter school? (</a:t>
            </a:r>
            <a:r>
              <a:rPr b="1" i="1" lang="en-US" sz="1400" spc="-1" strike="noStrike">
                <a:solidFill>
                  <a:srgbClr val="000000"/>
                </a:solidFill>
                <a:latin typeface="Trebuchet MS"/>
              </a:rPr>
              <a:t>Choose one</a:t>
            </a:r>
            <a:r>
              <a:rPr b="1" lang="en-US" sz="1400" spc="-1" strike="noStrike">
                <a:solidFill>
                  <a:srgbClr val="000000"/>
                </a:solidFill>
                <a:latin typeface="Trebuchet MS"/>
              </a:rPr>
              <a:t>):</a:t>
            </a:r>
            <a:endParaRPr b="0" lang="en-US" sz="1400" spc="-1" strike="noStrike">
              <a:latin typeface="Arial"/>
            </a:endParaRPr>
          </a:p>
          <a:p>
            <a:pPr>
              <a:lnSpc>
                <a:spcPct val="100000"/>
              </a:lnSpc>
            </a:pPr>
            <a:r>
              <a:rPr b="1" lang="en-US" sz="400" spc="-1" strike="noStrike">
                <a:solidFill>
                  <a:srgbClr val="000000"/>
                </a:solidFill>
                <a:latin typeface="Trebuchet MS"/>
              </a:rPr>
              <a:t>	</a:t>
            </a:r>
            <a:endParaRPr b="0" lang="en-US" sz="400" spc="-1" strike="noStrike">
              <a:latin typeface="Arial"/>
            </a:endParaRPr>
          </a:p>
          <a:p>
            <a:pPr>
              <a:lnSpc>
                <a:spcPct val="100000"/>
              </a:lnSpc>
            </a:pPr>
            <a:r>
              <a:rPr b="0" lang="en-US" sz="1400" spc="-1" strike="noStrike">
                <a:solidFill>
                  <a:srgbClr val="000000"/>
                </a:solidFill>
                <a:latin typeface="Trebuchet MS"/>
              </a:rPr>
              <a:t>___ a.</a:t>
            </a:r>
            <a:r>
              <a:rPr b="0" lang="en-US" sz="1400" spc="-1" strike="noStrike">
                <a:solidFill>
                  <a:srgbClr val="000000"/>
                </a:solidFill>
                <a:latin typeface="Trebuchet MS"/>
              </a:rPr>
              <a:t>	</a:t>
            </a:r>
            <a:r>
              <a:rPr b="0" lang="en-US" sz="1400" spc="-1" strike="noStrike">
                <a:solidFill>
                  <a:srgbClr val="000000"/>
                </a:solidFill>
                <a:latin typeface="Trebuchet MS"/>
              </a:rPr>
              <a:t>No, the location should be determined by market forces. </a:t>
            </a:r>
            <a:endParaRPr b="0" lang="en-US" sz="1400" spc="-1" strike="noStrike">
              <a:latin typeface="Arial"/>
            </a:endParaRPr>
          </a:p>
          <a:p>
            <a:pPr>
              <a:lnSpc>
                <a:spcPct val="100000"/>
              </a:lnSpc>
            </a:pPr>
            <a:endParaRPr b="0" lang="en-US" sz="1400" spc="-1" strike="noStrike">
              <a:latin typeface="Arial"/>
            </a:endParaRPr>
          </a:p>
          <a:p>
            <a:pPr>
              <a:lnSpc>
                <a:spcPct val="100000"/>
              </a:lnSpc>
            </a:pPr>
            <a:r>
              <a:rPr b="0" lang="en-US" sz="1400" spc="-1" strike="noStrike">
                <a:solidFill>
                  <a:srgbClr val="000000"/>
                </a:solidFill>
                <a:latin typeface="Trebuchet MS"/>
              </a:rPr>
              <a:t>___ b.</a:t>
            </a:r>
            <a:r>
              <a:rPr b="0" lang="en-US" sz="1400" spc="-1" strike="noStrike">
                <a:solidFill>
                  <a:srgbClr val="000000"/>
                </a:solidFill>
                <a:latin typeface="Trebuchet MS"/>
              </a:rPr>
              <a:t>	</a:t>
            </a:r>
            <a:r>
              <a:rPr b="0" lang="en-US" sz="1400" spc="-1" strike="noStrike">
                <a:solidFill>
                  <a:srgbClr val="000000"/>
                </a:solidFill>
                <a:latin typeface="Trebuchet MS"/>
              </a:rPr>
              <a:t>Yes, the authorizer should determine the location of the charter school in negotiation with the charter school operator.</a:t>
            </a:r>
            <a:endParaRPr b="0" lang="en-US" sz="1400" spc="-1" strike="noStrike">
              <a:latin typeface="Arial"/>
            </a:endParaRPr>
          </a:p>
          <a:p>
            <a:pPr>
              <a:lnSpc>
                <a:spcPct val="100000"/>
              </a:lnSpc>
            </a:pPr>
            <a:endParaRPr b="0" lang="en-US" sz="1400" spc="-1" strike="noStrike">
              <a:latin typeface="Arial"/>
            </a:endParaRPr>
          </a:p>
          <a:p>
            <a:pPr>
              <a:lnSpc>
                <a:spcPct val="100000"/>
              </a:lnSpc>
            </a:pPr>
            <a:r>
              <a:rPr b="0" lang="en-US" sz="1400" spc="-1" strike="noStrike">
                <a:solidFill>
                  <a:srgbClr val="000000"/>
                </a:solidFill>
                <a:latin typeface="Trebuchet MS"/>
              </a:rPr>
              <a:t>___ c.</a:t>
            </a:r>
            <a:r>
              <a:rPr b="0" lang="en-US" sz="1400" spc="-1" strike="noStrike">
                <a:solidFill>
                  <a:srgbClr val="000000"/>
                </a:solidFill>
                <a:latin typeface="Trebuchet MS"/>
              </a:rPr>
              <a:t>	</a:t>
            </a:r>
            <a:r>
              <a:rPr b="0" lang="en-US" sz="1400" spc="-1" strike="noStrike">
                <a:solidFill>
                  <a:srgbClr val="000000"/>
                </a:solidFill>
                <a:latin typeface="Trebuchet MS"/>
              </a:rPr>
              <a:t>No consensus</a:t>
            </a:r>
            <a:endParaRPr b="0" lang="en-US" sz="1400" spc="-1" strike="noStrike">
              <a:latin typeface="Arial"/>
            </a:endParaRPr>
          </a:p>
          <a:p>
            <a:pPr>
              <a:lnSpc>
                <a:spcPct val="100000"/>
              </a:lnSpc>
            </a:pPr>
            <a:endParaRPr b="0" lang="en-US" sz="1400" spc="-1" strike="noStrike">
              <a:latin typeface="Arial"/>
            </a:endParaRPr>
          </a:p>
          <a:p>
            <a:pPr>
              <a:lnSpc>
                <a:spcPct val="100000"/>
              </a:lnSpc>
            </a:pPr>
            <a:r>
              <a:rPr b="1" lang="en-US" sz="1400" spc="-1" strike="noStrike">
                <a:solidFill>
                  <a:srgbClr val="000000"/>
                </a:solidFill>
                <a:latin typeface="Trebuchet MS"/>
              </a:rPr>
              <a:t>COMMENTS:</a:t>
            </a:r>
            <a:endParaRPr b="0" lang="en-US" sz="1400" spc="-1" strike="noStrike">
              <a:latin typeface="Arial"/>
            </a:endParaRPr>
          </a:p>
          <a:p>
            <a:pPr>
              <a:lnSpc>
                <a:spcPct val="100000"/>
              </a:lnSpc>
            </a:pPr>
            <a:r>
              <a:rPr b="0" lang="en-US" sz="1200" spc="-1" strike="noStrike">
                <a:solidFill>
                  <a:srgbClr val="000000"/>
                </a:solidFill>
                <a:latin typeface="Trebuchet MS"/>
                <a:ea typeface="Calibri"/>
              </a:rPr>
              <a:t> </a:t>
            </a:r>
            <a:endParaRPr b="0" lang="en-US" sz="1200" spc="-1" strike="noStrike">
              <a:latin typeface="Arial"/>
            </a:endParaRPr>
          </a:p>
          <a:p>
            <a:pPr>
              <a:lnSpc>
                <a:spcPct val="100000"/>
              </a:lnSpc>
            </a:pPr>
            <a:endParaRPr b="0" lang="en-US" sz="1200" spc="-1" strike="noStrike">
              <a:latin typeface="Arial"/>
            </a:endParaRPr>
          </a:p>
        </p:txBody>
      </p:sp>
      <p:sp>
        <p:nvSpPr>
          <p:cNvPr id="348" name="CustomShape 3"/>
          <p:cNvSpPr/>
          <p:nvPr/>
        </p:nvSpPr>
        <p:spPr>
          <a:xfrm>
            <a:off x="337320" y="3880440"/>
            <a:ext cx="11124720" cy="266292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latin typeface="Trebuchet MS"/>
              </a:rPr>
              <a:t>20. Should Louisiana’s charter school authorizers exercise authority over enrollment practices of charter schools to ensure that they meet their statutory obligations for a balance of enrollment that reflects the enrollment of the school district in which the charter school resides?</a:t>
            </a:r>
            <a:endParaRPr b="0" lang="en-US" sz="1400" spc="-1" strike="noStrike">
              <a:latin typeface="Arial"/>
            </a:endParaRPr>
          </a:p>
          <a:p>
            <a:pPr marL="457200" indent="-456840">
              <a:lnSpc>
                <a:spcPct val="100000"/>
              </a:lnSpc>
            </a:pPr>
            <a:r>
              <a:rPr b="0" lang="en-US" sz="800" spc="-1" strike="noStrike">
                <a:solidFill>
                  <a:srgbClr val="000000"/>
                </a:solidFill>
                <a:latin typeface="Trebuchet MS"/>
                <a:ea typeface="Calibri"/>
              </a:rPr>
              <a:t> </a:t>
            </a:r>
            <a:endParaRPr b="0" lang="en-US" sz="800" spc="-1" strike="noStrike">
              <a:latin typeface="Arial"/>
            </a:endParaRPr>
          </a:p>
          <a:p>
            <a:pPr marL="457200" indent="-456840">
              <a:lnSpc>
                <a:spcPct val="150000"/>
              </a:lnSpc>
            </a:pPr>
            <a:r>
              <a:rPr b="0" lang="en-US" sz="1400" spc="-1" strike="noStrike">
                <a:solidFill>
                  <a:srgbClr val="000000"/>
                </a:solidFill>
                <a:latin typeface="Trebuchet MS"/>
                <a:ea typeface="Calibri"/>
              </a:rPr>
              <a:t>___ a.</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Yes</a:t>
            </a:r>
            <a:endParaRPr b="0" lang="en-US" sz="1400" spc="-1" strike="noStrike">
              <a:latin typeface="Arial"/>
            </a:endParaRPr>
          </a:p>
          <a:p>
            <a:pPr marL="457200" indent="-456840">
              <a:lnSpc>
                <a:spcPct val="150000"/>
              </a:lnSpc>
            </a:pPr>
            <a:r>
              <a:rPr b="0" lang="en-US" sz="1400" spc="-1" strike="noStrike">
                <a:solidFill>
                  <a:srgbClr val="000000"/>
                </a:solidFill>
                <a:latin typeface="Trebuchet MS"/>
                <a:ea typeface="Calibri"/>
              </a:rPr>
              <a:t>___ b.</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No</a:t>
            </a:r>
            <a:endParaRPr b="0" lang="en-US" sz="1400" spc="-1" strike="noStrike">
              <a:latin typeface="Arial"/>
            </a:endParaRPr>
          </a:p>
          <a:p>
            <a:pPr>
              <a:lnSpc>
                <a:spcPct val="150000"/>
              </a:lnSpc>
            </a:pPr>
            <a:r>
              <a:rPr b="0" lang="en-US" sz="1400" spc="-1" strike="noStrike">
                <a:solidFill>
                  <a:srgbClr val="000000"/>
                </a:solidFill>
                <a:latin typeface="Trebuchet MS"/>
                <a:ea typeface="Calibri"/>
              </a:rPr>
              <a:t>___ c.</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No Consensus</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 </a:t>
            </a:r>
            <a:endParaRPr b="0" lang="en-US" sz="1400" spc="-1" strike="noStrike">
              <a:latin typeface="Arial"/>
            </a:endParaRPr>
          </a:p>
          <a:p>
            <a:pPr>
              <a:lnSpc>
                <a:spcPct val="100000"/>
              </a:lnSpc>
            </a:pPr>
            <a:r>
              <a:rPr b="1" lang="en-US" sz="1400" spc="-1" strike="noStrike">
                <a:solidFill>
                  <a:srgbClr val="000000"/>
                </a:solidFill>
                <a:latin typeface="Trebuchet MS"/>
                <a:ea typeface="Calibri"/>
              </a:rPr>
              <a:t>COMMENTS:</a:t>
            </a:r>
            <a:endParaRPr b="0" lang="en-US" sz="1400" spc="-1" strike="noStrike">
              <a:latin typeface="Arial"/>
            </a:endParaRPr>
          </a:p>
          <a:p>
            <a:pPr>
              <a:lnSpc>
                <a:spcPct val="100000"/>
              </a:lnSpc>
            </a:pPr>
            <a:endParaRPr b="0" lang="en-US" sz="1400" spc="-1" strike="noStrike">
              <a:latin typeface="Arial"/>
            </a:endParaRPr>
          </a:p>
          <a:p>
            <a:pPr>
              <a:lnSpc>
                <a:spcPct val="100000"/>
              </a:lnSpc>
            </a:pPr>
            <a:endParaRPr b="0" lang="en-US" sz="1400" spc="-1" strike="noStrike">
              <a:latin typeface="Arial"/>
            </a:endParaRPr>
          </a:p>
        </p:txBody>
      </p:sp>
    </p:spTree>
  </p:cSld>
  <p:timing>
    <p:tnLst>
      <p:par>
        <p:cTn id="87" dur="indefinite" restart="never" nodeType="tmRoot">
          <p:childTnLst>
            <p:seq>
              <p:cTn id="88" nodeType="mainSeq"/>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CustomShape 1"/>
          <p:cNvSpPr/>
          <p:nvPr/>
        </p:nvSpPr>
        <p:spPr>
          <a:xfrm>
            <a:off x="294840" y="1396440"/>
            <a:ext cx="11124720" cy="356148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latin typeface="Trebuchet MS"/>
                <a:ea typeface="Calibri"/>
              </a:rPr>
              <a:t>21. Which of the following measures should the Louisiana Department of Education (LDE) take to ensure that each charter school complies with at-risk enrollment law </a:t>
            </a:r>
            <a:r>
              <a:rPr b="1" i="1" lang="en-US" sz="1400" spc="-1" strike="noStrike">
                <a:solidFill>
                  <a:srgbClr val="000000"/>
                </a:solidFill>
                <a:latin typeface="Trebuchet MS"/>
                <a:ea typeface="Calibri"/>
              </a:rPr>
              <a:t>(Select all that apply):</a:t>
            </a:r>
            <a:endParaRPr b="0" lang="en-US" sz="1400" spc="-1" strike="noStrike">
              <a:latin typeface="Arial"/>
            </a:endParaRPr>
          </a:p>
          <a:p>
            <a:pPr>
              <a:lnSpc>
                <a:spcPct val="100000"/>
              </a:lnSpc>
            </a:pPr>
            <a:r>
              <a:rPr b="1" lang="en-US" sz="500" spc="-1" strike="noStrike">
                <a:solidFill>
                  <a:srgbClr val="000000"/>
                </a:solidFill>
                <a:latin typeface="Trebuchet MS"/>
                <a:ea typeface="Calibri"/>
              </a:rPr>
              <a:t> </a:t>
            </a:r>
            <a:endParaRPr b="0" lang="en-US" sz="500" spc="-1" strike="noStrike">
              <a:latin typeface="Arial"/>
            </a:endParaRPr>
          </a:p>
          <a:p>
            <a:pPr>
              <a:lnSpc>
                <a:spcPct val="100000"/>
              </a:lnSpc>
            </a:pPr>
            <a:r>
              <a:rPr b="0" lang="en-US" sz="1400" spc="-1" strike="noStrike">
                <a:solidFill>
                  <a:srgbClr val="000000"/>
                </a:solidFill>
                <a:latin typeface="Trebuchet MS"/>
                <a:ea typeface="Calibri"/>
              </a:rPr>
              <a:t>___ a.</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Require demonstration of their yearly progress toward the target enrollment resulting from recruitment efforts</a:t>
            </a:r>
            <a:endParaRPr b="0" lang="en-US" sz="1400" spc="-1" strike="noStrike">
              <a:latin typeface="Arial"/>
            </a:endParaRPr>
          </a:p>
          <a:p>
            <a:pPr>
              <a:lnSpc>
                <a:spcPct val="100000"/>
              </a:lnSpc>
            </a:pPr>
            <a:r>
              <a:rPr b="0" lang="en-US" sz="900" spc="-1" strike="noStrike">
                <a:solidFill>
                  <a:srgbClr val="000000"/>
                </a:solidFill>
                <a:latin typeface="Trebuchet MS"/>
                <a:ea typeface="Calibri"/>
              </a:rPr>
              <a:t> </a:t>
            </a:r>
            <a:endParaRPr b="0" lang="en-US" sz="900" spc="-1" strike="noStrike">
              <a:latin typeface="Arial"/>
            </a:endParaRPr>
          </a:p>
          <a:p>
            <a:pPr>
              <a:lnSpc>
                <a:spcPct val="100000"/>
              </a:lnSpc>
            </a:pPr>
            <a:r>
              <a:rPr b="0" lang="en-US" sz="1400" spc="-1" strike="noStrike">
                <a:solidFill>
                  <a:srgbClr val="000000"/>
                </a:solidFill>
                <a:latin typeface="Trebuchet MS"/>
                <a:ea typeface="Calibri"/>
              </a:rPr>
              <a:t>___ b.</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Revoke the charter of schools that fail after a specified period of time to show substantial growth.</a:t>
            </a:r>
            <a:endParaRPr b="0" lang="en-US" sz="1400" spc="-1" strike="noStrike">
              <a:latin typeface="Arial"/>
            </a:endParaRPr>
          </a:p>
          <a:p>
            <a:pPr>
              <a:lnSpc>
                <a:spcPct val="100000"/>
              </a:lnSpc>
            </a:pPr>
            <a:r>
              <a:rPr b="0" lang="en-US" sz="900" spc="-1" strike="noStrike">
                <a:solidFill>
                  <a:srgbClr val="000000"/>
                </a:solidFill>
                <a:latin typeface="Trebuchet MS"/>
                <a:ea typeface="Calibri"/>
              </a:rPr>
              <a:t> </a:t>
            </a:r>
            <a:endParaRPr b="0" lang="en-US" sz="900" spc="-1" strike="noStrike">
              <a:latin typeface="Arial"/>
            </a:endParaRPr>
          </a:p>
          <a:p>
            <a:pPr>
              <a:lnSpc>
                <a:spcPct val="100000"/>
              </a:lnSpc>
            </a:pPr>
            <a:r>
              <a:rPr b="0" lang="en-US" sz="1400" spc="-1" strike="noStrike">
                <a:solidFill>
                  <a:srgbClr val="000000"/>
                </a:solidFill>
                <a:latin typeface="Trebuchet MS"/>
                <a:ea typeface="Calibri"/>
              </a:rPr>
              <a:t>___ c.</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Decline to renew the charter of a school that is unable to meet the at risk enrollment requirement</a:t>
            </a:r>
            <a:endParaRPr b="0" lang="en-US" sz="1400" spc="-1" strike="noStrike">
              <a:latin typeface="Arial"/>
            </a:endParaRPr>
          </a:p>
          <a:p>
            <a:pPr>
              <a:lnSpc>
                <a:spcPct val="100000"/>
              </a:lnSpc>
            </a:pPr>
            <a:r>
              <a:rPr b="0" lang="en-US" sz="900" spc="-1" strike="noStrike">
                <a:solidFill>
                  <a:srgbClr val="000000"/>
                </a:solidFill>
                <a:latin typeface="Trebuchet MS"/>
                <a:ea typeface="Calibri"/>
              </a:rPr>
              <a:t> </a:t>
            </a:r>
            <a:endParaRPr b="0" lang="en-US" sz="900" spc="-1" strike="noStrike">
              <a:latin typeface="Arial"/>
            </a:endParaRPr>
          </a:p>
          <a:p>
            <a:pPr>
              <a:lnSpc>
                <a:spcPct val="100000"/>
              </a:lnSpc>
            </a:pPr>
            <a:r>
              <a:rPr b="0" lang="en-US" sz="1400" spc="-1" strike="noStrike">
                <a:solidFill>
                  <a:srgbClr val="000000"/>
                </a:solidFill>
                <a:latin typeface="Trebuchet MS"/>
                <a:ea typeface="Calibri"/>
              </a:rPr>
              <a:t>___ d.</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Annually monitor and report to public efforts on the part of the non-compliant charter schools to recruit and retain at-risk </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students.</a:t>
            </a:r>
            <a:endParaRPr b="0" lang="en-US" sz="1400" spc="-1" strike="noStrike">
              <a:latin typeface="Arial"/>
            </a:endParaRPr>
          </a:p>
          <a:p>
            <a:pPr>
              <a:lnSpc>
                <a:spcPct val="100000"/>
              </a:lnSpc>
            </a:pPr>
            <a:endParaRPr b="0" lang="en-US" sz="1400" spc="-1" strike="noStrike">
              <a:latin typeface="Arial"/>
            </a:endParaRPr>
          </a:p>
          <a:p>
            <a:pPr>
              <a:lnSpc>
                <a:spcPct val="100000"/>
              </a:lnSpc>
            </a:pPr>
            <a:r>
              <a:rPr b="0" lang="en-US" sz="1400" spc="-1" strike="noStrike">
                <a:solidFill>
                  <a:srgbClr val="000000"/>
                </a:solidFill>
                <a:latin typeface="Trebuchet MS"/>
                <a:ea typeface="Calibri"/>
              </a:rPr>
              <a:t>___ e.</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No Consensus</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 </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COMMENTS:</a:t>
            </a:r>
            <a:endParaRPr b="0" lang="en-US" sz="1400" spc="-1" strike="noStrike">
              <a:latin typeface="Arial"/>
            </a:endParaRPr>
          </a:p>
          <a:p>
            <a:pPr>
              <a:lnSpc>
                <a:spcPct val="100000"/>
              </a:lnSpc>
            </a:pPr>
            <a:endParaRPr b="0" lang="en-US" sz="1400" spc="-1" strike="noStrike">
              <a:latin typeface="Arial"/>
            </a:endParaRPr>
          </a:p>
          <a:p>
            <a:pPr>
              <a:lnSpc>
                <a:spcPct val="100000"/>
              </a:lnSpc>
            </a:pPr>
            <a:endParaRPr b="0" lang="en-US" sz="1400" spc="-1" strike="noStrike">
              <a:latin typeface="Arial"/>
            </a:endParaRPr>
          </a:p>
          <a:p>
            <a:pPr>
              <a:lnSpc>
                <a:spcPct val="100000"/>
              </a:lnSpc>
            </a:pPr>
            <a:endParaRPr b="0" lang="en-US" sz="1400" spc="-1" strike="noStrike">
              <a:latin typeface="Arial"/>
            </a:endParaRPr>
          </a:p>
          <a:p>
            <a:pPr>
              <a:lnSpc>
                <a:spcPct val="100000"/>
              </a:lnSpc>
            </a:pPr>
            <a:endParaRPr b="0" lang="en-US" sz="1400" spc="-1" strike="noStrike">
              <a:latin typeface="Arial"/>
            </a:endParaRPr>
          </a:p>
        </p:txBody>
      </p:sp>
      <p:pic>
        <p:nvPicPr>
          <p:cNvPr id="350" name="Picture 2" descr=""/>
          <p:cNvPicPr/>
          <p:nvPr/>
        </p:nvPicPr>
        <p:blipFill>
          <a:blip r:embed="rId1"/>
          <a:stretch/>
        </p:blipFill>
        <p:spPr>
          <a:xfrm>
            <a:off x="150840" y="268560"/>
            <a:ext cx="1053000" cy="893880"/>
          </a:xfrm>
          <a:prstGeom prst="rect">
            <a:avLst/>
          </a:prstGeom>
          <a:ln>
            <a:noFill/>
          </a:ln>
        </p:spPr>
      </p:pic>
      <p:sp>
        <p:nvSpPr>
          <p:cNvPr id="351" name="TextShape 2"/>
          <p:cNvSpPr txBox="1"/>
          <p:nvPr/>
        </p:nvSpPr>
        <p:spPr>
          <a:xfrm>
            <a:off x="8565480" y="6224040"/>
            <a:ext cx="682920" cy="364680"/>
          </a:xfrm>
          <a:prstGeom prst="rect">
            <a:avLst/>
          </a:prstGeom>
          <a:noFill/>
          <a:ln>
            <a:noFill/>
          </a:ln>
        </p:spPr>
        <p:txBody>
          <a:bodyPr anchor="ctr">
            <a:normAutofit/>
          </a:bodyPr>
          <a:p>
            <a:pPr algn="r">
              <a:lnSpc>
                <a:spcPct val="100000"/>
              </a:lnSpc>
            </a:pPr>
            <a:fld id="{7C28436F-A350-4D1C-8C21-6EAF4BCFA46A}" type="slidenum">
              <a:rPr b="0" lang="en-US" sz="900" spc="-1" strike="noStrike">
                <a:solidFill>
                  <a:srgbClr val="5fcbef"/>
                </a:solidFill>
                <a:latin typeface="Trebuchet MS"/>
              </a:rPr>
              <a:t>&lt;number&gt;</a:t>
            </a:fld>
            <a:endParaRPr b="0" lang="en-US" sz="900" spc="-1" strike="noStrike">
              <a:latin typeface="Times New Roman"/>
            </a:endParaRPr>
          </a:p>
        </p:txBody>
      </p:sp>
    </p:spTree>
  </p:cSld>
  <p:timing>
    <p:tnLst>
      <p:par>
        <p:cTn id="89" dur="indefinite" restart="never" nodeType="tmRoot">
          <p:childTnLst>
            <p:seq>
              <p:cTn id="90" nodeType="mainSeq"/>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CustomShape 1"/>
          <p:cNvSpPr/>
          <p:nvPr/>
        </p:nvSpPr>
        <p:spPr>
          <a:xfrm>
            <a:off x="326520" y="4017960"/>
            <a:ext cx="10890360" cy="255672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latin typeface="Trebuchet MS"/>
                <a:ea typeface="Calibri"/>
              </a:rPr>
              <a:t>23. Should the Board of Elementary and Secondary Education (BESE) and the Louisiana Department of Education (LDE) ensure that students’ civil rights are protected in every education setting, including charter schools?</a:t>
            </a:r>
            <a:endParaRPr b="0" lang="en-US" sz="1400" spc="-1" strike="noStrike">
              <a:latin typeface="Arial"/>
            </a:endParaRPr>
          </a:p>
          <a:p>
            <a:pPr>
              <a:lnSpc>
                <a:spcPct val="100000"/>
              </a:lnSpc>
            </a:pPr>
            <a:r>
              <a:rPr b="0" lang="en-US" sz="900" spc="-1" strike="noStrike">
                <a:solidFill>
                  <a:srgbClr val="000000"/>
                </a:solidFill>
                <a:latin typeface="Trebuchet MS"/>
                <a:ea typeface="Calibri"/>
              </a:rPr>
              <a:t> </a:t>
            </a:r>
            <a:endParaRPr b="0" lang="en-US" sz="900" spc="-1" strike="noStrike">
              <a:latin typeface="Arial"/>
            </a:endParaRPr>
          </a:p>
          <a:p>
            <a:pPr>
              <a:lnSpc>
                <a:spcPct val="150000"/>
              </a:lnSpc>
            </a:pPr>
            <a:r>
              <a:rPr b="0" lang="en-US" sz="1400" spc="-1" strike="noStrike">
                <a:solidFill>
                  <a:srgbClr val="000000"/>
                </a:solidFill>
                <a:latin typeface="Trebuchet MS"/>
                <a:ea typeface="Calibri"/>
              </a:rPr>
              <a:t>___ a.</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Agree</a:t>
            </a:r>
            <a:endParaRPr b="0" lang="en-US" sz="1400" spc="-1" strike="noStrike">
              <a:latin typeface="Arial"/>
            </a:endParaRPr>
          </a:p>
          <a:p>
            <a:pPr>
              <a:lnSpc>
                <a:spcPct val="150000"/>
              </a:lnSpc>
            </a:pPr>
            <a:r>
              <a:rPr b="0" lang="en-US" sz="1400" spc="-1" strike="noStrike">
                <a:solidFill>
                  <a:srgbClr val="000000"/>
                </a:solidFill>
                <a:latin typeface="Trebuchet MS"/>
                <a:ea typeface="Calibri"/>
              </a:rPr>
              <a:t>___ b.</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Disagree</a:t>
            </a:r>
            <a:endParaRPr b="0" lang="en-US" sz="1400" spc="-1" strike="noStrike">
              <a:latin typeface="Arial"/>
            </a:endParaRPr>
          </a:p>
          <a:p>
            <a:pPr>
              <a:lnSpc>
                <a:spcPct val="150000"/>
              </a:lnSpc>
            </a:pPr>
            <a:r>
              <a:rPr b="0" lang="en-US" sz="1400" spc="-1" strike="noStrike">
                <a:solidFill>
                  <a:srgbClr val="000000"/>
                </a:solidFill>
                <a:latin typeface="Trebuchet MS"/>
                <a:ea typeface="Calibri"/>
              </a:rPr>
              <a:t>___ c.</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No Consensus</a:t>
            </a:r>
            <a:endParaRPr b="0" lang="en-US" sz="1400" spc="-1" strike="noStrike">
              <a:latin typeface="Arial"/>
            </a:endParaRPr>
          </a:p>
          <a:p>
            <a:pPr>
              <a:lnSpc>
                <a:spcPct val="100000"/>
              </a:lnSpc>
            </a:pPr>
            <a:r>
              <a:rPr b="0" lang="en-US" sz="1800" spc="-1" strike="noStrike">
                <a:solidFill>
                  <a:srgbClr val="000000"/>
                </a:solidFill>
                <a:latin typeface="Calibri"/>
                <a:ea typeface="Calibri"/>
              </a:rPr>
              <a:t> </a:t>
            </a:r>
            <a:endParaRPr b="0" lang="en-US" sz="1800" spc="-1" strike="noStrike">
              <a:latin typeface="Arial"/>
            </a:endParaRPr>
          </a:p>
          <a:p>
            <a:pPr>
              <a:lnSpc>
                <a:spcPct val="100000"/>
              </a:lnSpc>
            </a:pPr>
            <a:r>
              <a:rPr b="0" lang="en-US" sz="1600" spc="-1" strike="noStrike">
                <a:solidFill>
                  <a:srgbClr val="000000"/>
                </a:solidFill>
                <a:latin typeface="Trebuchet MS"/>
                <a:ea typeface="Calibri"/>
              </a:rPr>
              <a:t>COMMENTS:</a:t>
            </a:r>
            <a:endParaRPr b="0" lang="en-US" sz="1600" spc="-1" strike="noStrike">
              <a:latin typeface="Arial"/>
            </a:endParaRPr>
          </a:p>
          <a:p>
            <a:pPr>
              <a:lnSpc>
                <a:spcPct val="100000"/>
              </a:lnSpc>
            </a:pPr>
            <a:r>
              <a:rPr b="0" lang="en-US" sz="1400" spc="-1" strike="noStrike">
                <a:solidFill>
                  <a:srgbClr val="000000"/>
                </a:solidFill>
                <a:latin typeface="Calibri"/>
                <a:ea typeface="Calibri"/>
              </a:rPr>
              <a:t> </a:t>
            </a:r>
            <a:endParaRPr b="0" lang="en-US" sz="1400" spc="-1" strike="noStrike">
              <a:latin typeface="Arial"/>
            </a:endParaRPr>
          </a:p>
          <a:p>
            <a:pPr>
              <a:lnSpc>
                <a:spcPct val="100000"/>
              </a:lnSpc>
            </a:pPr>
            <a:endParaRPr b="0" lang="en-US" sz="1400" spc="-1" strike="noStrike">
              <a:latin typeface="Arial"/>
            </a:endParaRPr>
          </a:p>
        </p:txBody>
      </p:sp>
      <p:pic>
        <p:nvPicPr>
          <p:cNvPr id="353" name="Picture 3" descr=""/>
          <p:cNvPicPr/>
          <p:nvPr/>
        </p:nvPicPr>
        <p:blipFill>
          <a:blip r:embed="rId1"/>
          <a:stretch/>
        </p:blipFill>
        <p:spPr>
          <a:xfrm>
            <a:off x="150840" y="127080"/>
            <a:ext cx="1004760" cy="852840"/>
          </a:xfrm>
          <a:prstGeom prst="rect">
            <a:avLst/>
          </a:prstGeom>
          <a:ln>
            <a:noFill/>
          </a:ln>
        </p:spPr>
      </p:pic>
      <p:sp>
        <p:nvSpPr>
          <p:cNvPr id="354" name="TextShape 2"/>
          <p:cNvSpPr txBox="1"/>
          <p:nvPr/>
        </p:nvSpPr>
        <p:spPr>
          <a:xfrm>
            <a:off x="8590680" y="6041520"/>
            <a:ext cx="682920" cy="364680"/>
          </a:xfrm>
          <a:prstGeom prst="rect">
            <a:avLst/>
          </a:prstGeom>
          <a:noFill/>
          <a:ln>
            <a:noFill/>
          </a:ln>
        </p:spPr>
        <p:txBody>
          <a:bodyPr anchor="ctr">
            <a:normAutofit/>
          </a:bodyPr>
          <a:p>
            <a:pPr algn="r">
              <a:lnSpc>
                <a:spcPct val="100000"/>
              </a:lnSpc>
            </a:pPr>
            <a:fld id="{A01A6F2E-D7B5-4BBA-8AF0-F47ECD36B24D}"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355" name="CustomShape 3"/>
          <p:cNvSpPr/>
          <p:nvPr/>
        </p:nvSpPr>
        <p:spPr>
          <a:xfrm>
            <a:off x="326520" y="1117080"/>
            <a:ext cx="10890360" cy="260136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latin typeface="Trebuchet MS"/>
                <a:ea typeface="Calibri"/>
              </a:rPr>
              <a:t>22. Should charter school authorization be contingent upon a detailed review and impact analysis of enrollment across the school district in which the charter school applicant seeks approval? </a:t>
            </a:r>
            <a:endParaRPr b="0" lang="en-US" sz="1400" spc="-1" strike="noStrike">
              <a:latin typeface="Arial"/>
            </a:endParaRPr>
          </a:p>
          <a:p>
            <a:pPr marL="457200" indent="-456840">
              <a:lnSpc>
                <a:spcPct val="100000"/>
              </a:lnSpc>
            </a:pPr>
            <a:r>
              <a:rPr b="0" lang="en-US" sz="1000" spc="-1" strike="noStrike">
                <a:solidFill>
                  <a:srgbClr val="000000"/>
                </a:solidFill>
                <a:latin typeface="Trebuchet MS"/>
                <a:ea typeface="Calibri"/>
              </a:rPr>
              <a:t> </a:t>
            </a:r>
            <a:endParaRPr b="0" lang="en-US" sz="1000" spc="-1" strike="noStrike">
              <a:latin typeface="Arial"/>
            </a:endParaRPr>
          </a:p>
          <a:p>
            <a:pPr marL="457200" indent="-456840">
              <a:lnSpc>
                <a:spcPct val="150000"/>
              </a:lnSpc>
            </a:pPr>
            <a:r>
              <a:rPr b="0" lang="en-US" sz="1400" spc="-1" strike="noStrike">
                <a:solidFill>
                  <a:srgbClr val="000000"/>
                </a:solidFill>
                <a:latin typeface="Trebuchet MS"/>
                <a:ea typeface="Calibri"/>
              </a:rPr>
              <a:t>___ a.</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Yes</a:t>
            </a:r>
            <a:endParaRPr b="0" lang="en-US" sz="1400" spc="-1" strike="noStrike">
              <a:latin typeface="Arial"/>
            </a:endParaRPr>
          </a:p>
          <a:p>
            <a:pPr>
              <a:lnSpc>
                <a:spcPct val="150000"/>
              </a:lnSpc>
            </a:pPr>
            <a:r>
              <a:rPr b="0" lang="en-US" sz="1400" spc="-1" strike="noStrike">
                <a:solidFill>
                  <a:srgbClr val="000000"/>
                </a:solidFill>
                <a:latin typeface="Trebuchet MS"/>
                <a:ea typeface="Calibri"/>
              </a:rPr>
              <a:t>___ b.</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No </a:t>
            </a:r>
            <a:endParaRPr b="0" lang="en-US" sz="1400" spc="-1" strike="noStrike">
              <a:latin typeface="Arial"/>
            </a:endParaRPr>
          </a:p>
          <a:p>
            <a:pPr>
              <a:lnSpc>
                <a:spcPct val="150000"/>
              </a:lnSpc>
            </a:pPr>
            <a:r>
              <a:rPr b="0" lang="en-US" sz="1400" spc="-1" strike="noStrike">
                <a:solidFill>
                  <a:srgbClr val="000000"/>
                </a:solidFill>
                <a:latin typeface="Trebuchet MS"/>
                <a:ea typeface="Calibri"/>
              </a:rPr>
              <a:t>___ c.</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No Consensus</a:t>
            </a:r>
            <a:endParaRPr b="0" lang="en-US" sz="1400" spc="-1" strike="noStrike">
              <a:latin typeface="Arial"/>
            </a:endParaRPr>
          </a:p>
          <a:p>
            <a:pPr>
              <a:lnSpc>
                <a:spcPct val="100000"/>
              </a:lnSpc>
            </a:pPr>
            <a:r>
              <a:rPr b="0" lang="en-US" sz="1600" spc="-1" strike="noStrike">
                <a:solidFill>
                  <a:srgbClr val="000000"/>
                </a:solidFill>
                <a:latin typeface="Trebuchet MS"/>
                <a:ea typeface="Calibri"/>
              </a:rPr>
              <a:t> </a:t>
            </a:r>
            <a:endParaRPr b="0" lang="en-US" sz="1600" spc="-1" strike="noStrike">
              <a:latin typeface="Arial"/>
            </a:endParaRPr>
          </a:p>
          <a:p>
            <a:pPr>
              <a:lnSpc>
                <a:spcPct val="100000"/>
              </a:lnSpc>
            </a:pPr>
            <a:r>
              <a:rPr b="0" lang="en-US" sz="1600" spc="-1" strike="noStrike">
                <a:solidFill>
                  <a:srgbClr val="000000"/>
                </a:solidFill>
                <a:latin typeface="Trebuchet MS"/>
                <a:ea typeface="Calibri"/>
              </a:rPr>
              <a:t>COMMENTS:</a:t>
            </a:r>
            <a:endParaRPr b="0" lang="en-US" sz="1600" spc="-1" strike="noStrike">
              <a:latin typeface="Arial"/>
            </a:endParaRPr>
          </a:p>
          <a:p>
            <a:pPr marL="457200" indent="-456840">
              <a:lnSpc>
                <a:spcPct val="100000"/>
              </a:lnSpc>
            </a:pPr>
            <a:r>
              <a:rPr b="0" lang="en-US" sz="1600" spc="-1" strike="noStrike">
                <a:solidFill>
                  <a:srgbClr val="000000"/>
                </a:solidFill>
                <a:latin typeface="Trebuchet MS"/>
                <a:ea typeface="Calibri"/>
              </a:rPr>
              <a:t> </a:t>
            </a:r>
            <a:endParaRPr b="0" lang="en-US" sz="1600" spc="-1" strike="noStrike">
              <a:latin typeface="Arial"/>
            </a:endParaRPr>
          </a:p>
          <a:p>
            <a:pPr marL="457200" indent="-456840">
              <a:lnSpc>
                <a:spcPct val="100000"/>
              </a:lnSpc>
            </a:pPr>
            <a:r>
              <a:rPr b="0" lang="en-US" sz="1600" spc="-1" strike="noStrike">
                <a:solidFill>
                  <a:srgbClr val="000000"/>
                </a:solidFill>
                <a:latin typeface="Trebuchet MS"/>
                <a:ea typeface="Calibri"/>
              </a:rPr>
              <a:t> </a:t>
            </a:r>
            <a:endParaRPr b="0" lang="en-US" sz="1600" spc="-1" strike="noStrike">
              <a:latin typeface="Arial"/>
            </a:endParaRPr>
          </a:p>
        </p:txBody>
      </p:sp>
    </p:spTree>
  </p:cSld>
  <p:timing>
    <p:tnLst>
      <p:par>
        <p:cTn id="91" dur="indefinite" restart="never" nodeType="tmRoot">
          <p:childTnLst>
            <p:seq>
              <p:cTn id="92"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CustomShape 1"/>
          <p:cNvSpPr/>
          <p:nvPr/>
        </p:nvSpPr>
        <p:spPr>
          <a:xfrm>
            <a:off x="675360" y="1729440"/>
            <a:ext cx="10820160" cy="4311360"/>
          </a:xfrm>
          <a:prstGeom prst="rect">
            <a:avLst/>
          </a:prstGeom>
          <a:noFill/>
          <a:ln>
            <a:noFill/>
          </a:ln>
        </p:spPr>
        <p:style>
          <a:lnRef idx="0"/>
          <a:fillRef idx="0"/>
          <a:effectRef idx="0"/>
          <a:fontRef idx="minor"/>
        </p:style>
        <p:txBody>
          <a:bodyPr lIns="90000" rIns="90000" tIns="45000" bIns="45000">
            <a:normAutofit/>
          </a:bodyPr>
          <a:p>
            <a:pPr>
              <a:lnSpc>
                <a:spcPct val="90000"/>
              </a:lnSpc>
              <a:spcBef>
                <a:spcPts val="1001"/>
              </a:spcBef>
            </a:pPr>
            <a:endParaRPr b="0" lang="en-US" sz="1800" spc="-1" strike="noStrike">
              <a:latin typeface="Arial"/>
            </a:endParaRPr>
          </a:p>
          <a:p>
            <a:pPr marL="457200">
              <a:lnSpc>
                <a:spcPct val="100000"/>
              </a:lnSpc>
              <a:spcBef>
                <a:spcPts val="499"/>
              </a:spcBef>
            </a:pPr>
            <a:endParaRPr b="0" lang="en-US" sz="1800" spc="-1" strike="noStrike">
              <a:latin typeface="Arial"/>
            </a:endParaRPr>
          </a:p>
        </p:txBody>
      </p:sp>
      <p:sp>
        <p:nvSpPr>
          <p:cNvPr id="179" name="CustomShape 2"/>
          <p:cNvSpPr/>
          <p:nvPr/>
        </p:nvSpPr>
        <p:spPr>
          <a:xfrm>
            <a:off x="2930040" y="718560"/>
            <a:ext cx="8610120" cy="643680"/>
          </a:xfrm>
          <a:prstGeom prst="rect">
            <a:avLst/>
          </a:prstGeom>
          <a:noFill/>
          <a:ln>
            <a:noFill/>
          </a:ln>
        </p:spPr>
        <p:style>
          <a:lnRef idx="0"/>
          <a:fillRef idx="0"/>
          <a:effectRef idx="0"/>
          <a:fontRef idx="minor"/>
        </p:style>
        <p:txBody>
          <a:bodyPr lIns="90000" rIns="90000" tIns="45000" bIns="45000"/>
          <a:p>
            <a:pPr algn="r">
              <a:lnSpc>
                <a:spcPct val="90000"/>
              </a:lnSpc>
            </a:pPr>
            <a:r>
              <a:rPr b="0" lang="en-US" sz="4000" spc="-1" strike="noStrike" cap="all">
                <a:solidFill>
                  <a:srgbClr val="000000"/>
                </a:solidFill>
                <a:latin typeface="Trebuchet MS"/>
              </a:rPr>
              <a:t>Charter schools in louisiana </a:t>
            </a:r>
            <a:endParaRPr b="0" lang="en-US" sz="4000" spc="-1" strike="noStrike">
              <a:latin typeface="Arial"/>
            </a:endParaRPr>
          </a:p>
        </p:txBody>
      </p:sp>
      <p:pic>
        <p:nvPicPr>
          <p:cNvPr id="180" name="Picture 2" descr=""/>
          <p:cNvPicPr/>
          <p:nvPr/>
        </p:nvPicPr>
        <p:blipFill>
          <a:blip r:embed="rId1"/>
          <a:stretch/>
        </p:blipFill>
        <p:spPr>
          <a:xfrm>
            <a:off x="231840" y="212760"/>
            <a:ext cx="1086480" cy="921960"/>
          </a:xfrm>
          <a:prstGeom prst="rect">
            <a:avLst/>
          </a:prstGeom>
          <a:ln>
            <a:noFill/>
          </a:ln>
        </p:spPr>
      </p:pic>
      <p:sp>
        <p:nvSpPr>
          <p:cNvPr id="181" name="TextShape 3"/>
          <p:cNvSpPr txBox="1"/>
          <p:nvPr/>
        </p:nvSpPr>
        <p:spPr>
          <a:xfrm>
            <a:off x="8590680" y="6041520"/>
            <a:ext cx="682920" cy="364680"/>
          </a:xfrm>
          <a:prstGeom prst="rect">
            <a:avLst/>
          </a:prstGeom>
          <a:noFill/>
          <a:ln>
            <a:noFill/>
          </a:ln>
        </p:spPr>
        <p:txBody>
          <a:bodyPr anchor="ctr">
            <a:normAutofit/>
          </a:bodyPr>
          <a:p>
            <a:pPr algn="r">
              <a:lnSpc>
                <a:spcPct val="100000"/>
              </a:lnSpc>
            </a:pPr>
            <a:fld id="{0C0FBAFD-11CE-4142-8D61-841129023014}"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182" name="CustomShape 4"/>
          <p:cNvSpPr/>
          <p:nvPr/>
        </p:nvSpPr>
        <p:spPr>
          <a:xfrm>
            <a:off x="675360" y="1729440"/>
            <a:ext cx="11000520" cy="4502520"/>
          </a:xfrm>
          <a:prstGeom prst="rect">
            <a:avLst/>
          </a:prstGeom>
          <a:noFill/>
          <a:ln>
            <a:noFill/>
          </a:ln>
        </p:spPr>
        <p:style>
          <a:lnRef idx="0"/>
          <a:fillRef idx="0"/>
          <a:effectRef idx="0"/>
          <a:fontRef idx="minor"/>
        </p:style>
        <p:txBody>
          <a:bodyPr lIns="90000" rIns="90000" tIns="45000" bIns="45000">
            <a:normAutofit/>
          </a:bodyPr>
          <a:p>
            <a:pPr algn="just">
              <a:lnSpc>
                <a:spcPct val="150000"/>
              </a:lnSpc>
              <a:spcBef>
                <a:spcPts val="1001"/>
              </a:spcBef>
            </a:pPr>
            <a:r>
              <a:rPr b="0" lang="en-US" sz="1900" spc="-1" strike="noStrike">
                <a:solidFill>
                  <a:srgbClr val="000000"/>
                </a:solidFill>
                <a:latin typeface="Trebuchet MS"/>
              </a:rPr>
              <a:t>Over the years, education reform has taken on many iterations; the most recent has been that of public school choice.  Following the federal government’s emphasis on school choice as school reform, </a:t>
            </a:r>
            <a:r>
              <a:rPr b="0" lang="en-US" sz="1900" spc="-1" strike="noStrike" u="sng">
                <a:solidFill>
                  <a:srgbClr val="0070c0"/>
                </a:solidFill>
                <a:uFillTx/>
                <a:latin typeface="Trebuchet MS"/>
              </a:rPr>
              <a:t>the Louisiana legislature created the state’s first charter schools in 1995</a:t>
            </a:r>
            <a:r>
              <a:rPr b="0" lang="en-US" sz="1900" spc="-1" strike="noStrike">
                <a:solidFill>
                  <a:srgbClr val="000000"/>
                </a:solidFill>
                <a:latin typeface="Trebuchet MS"/>
              </a:rPr>
              <a:t>.  </a:t>
            </a:r>
            <a:endParaRPr b="0" lang="en-US" sz="1900" spc="-1" strike="noStrike">
              <a:latin typeface="Arial"/>
            </a:endParaRPr>
          </a:p>
          <a:p>
            <a:pPr algn="just">
              <a:lnSpc>
                <a:spcPct val="150000"/>
              </a:lnSpc>
              <a:spcBef>
                <a:spcPts val="1001"/>
              </a:spcBef>
            </a:pPr>
            <a:r>
              <a:rPr b="0" lang="en-US" sz="1900" spc="-1" strike="noStrike">
                <a:solidFill>
                  <a:srgbClr val="000000"/>
                </a:solidFill>
                <a:latin typeface="Trebuchet MS"/>
              </a:rPr>
              <a:t>Charter schools serve the school choice movement in significant ways:</a:t>
            </a:r>
            <a:endParaRPr b="0" lang="en-US" sz="1900" spc="-1" strike="noStrike">
              <a:latin typeface="Arial"/>
            </a:endParaRPr>
          </a:p>
          <a:p>
            <a:pPr lvl="1" marL="457200" algn="just">
              <a:lnSpc>
                <a:spcPct val="150000"/>
              </a:lnSpc>
              <a:spcBef>
                <a:spcPts val="499"/>
              </a:spcBef>
              <a:buClr>
                <a:srgbClr val="000000"/>
              </a:buClr>
              <a:buFont typeface="Arial"/>
              <a:buChar char="•"/>
            </a:pPr>
            <a:r>
              <a:rPr b="0" lang="en-US" sz="1900" spc="-1" strike="noStrike">
                <a:solidFill>
                  <a:srgbClr val="000000"/>
                </a:solidFill>
                <a:latin typeface="Trebuchet MS"/>
              </a:rPr>
              <a:t>Eliminating residential enrollment zones</a:t>
            </a:r>
            <a:endParaRPr b="0" lang="en-US" sz="1900" spc="-1" strike="noStrike">
              <a:latin typeface="Arial"/>
            </a:endParaRPr>
          </a:p>
          <a:p>
            <a:pPr lvl="1" marL="457200" algn="just">
              <a:lnSpc>
                <a:spcPct val="150000"/>
              </a:lnSpc>
              <a:spcBef>
                <a:spcPts val="499"/>
              </a:spcBef>
              <a:buClr>
                <a:srgbClr val="000000"/>
              </a:buClr>
              <a:buFont typeface="Arial"/>
              <a:buChar char="•"/>
            </a:pPr>
            <a:r>
              <a:rPr b="0" lang="en-US" sz="1900" spc="-1" strike="noStrike">
                <a:solidFill>
                  <a:srgbClr val="000000"/>
                </a:solidFill>
                <a:latin typeface="Trebuchet MS"/>
              </a:rPr>
              <a:t>Limiting government regulation and oversight</a:t>
            </a:r>
            <a:endParaRPr b="0" lang="en-US" sz="1900" spc="-1" strike="noStrike">
              <a:latin typeface="Arial"/>
            </a:endParaRPr>
          </a:p>
          <a:p>
            <a:pPr lvl="1" marL="457200" algn="just">
              <a:lnSpc>
                <a:spcPct val="150000"/>
              </a:lnSpc>
              <a:spcBef>
                <a:spcPts val="499"/>
              </a:spcBef>
              <a:buClr>
                <a:srgbClr val="000000"/>
              </a:buClr>
              <a:buFont typeface="Arial"/>
              <a:buChar char="•"/>
            </a:pPr>
            <a:r>
              <a:rPr b="0" lang="en-US" sz="1900" spc="-1" strike="noStrike">
                <a:solidFill>
                  <a:srgbClr val="000000"/>
                </a:solidFill>
                <a:latin typeface="Trebuchet MS"/>
              </a:rPr>
              <a:t>Facilitating an exchange of private and public dollars </a:t>
            </a:r>
            <a:endParaRPr b="0" lang="en-US" sz="1900" spc="-1" strike="noStrike">
              <a:latin typeface="Arial"/>
            </a:endParaRPr>
          </a:p>
          <a:p>
            <a:pPr algn="just">
              <a:lnSpc>
                <a:spcPct val="150000"/>
              </a:lnSpc>
              <a:spcBef>
                <a:spcPts val="1001"/>
              </a:spcBef>
            </a:pPr>
            <a:r>
              <a:rPr b="0" lang="en-US" sz="1900" spc="-1" strike="noStrike">
                <a:solidFill>
                  <a:srgbClr val="000000"/>
                </a:solidFill>
                <a:latin typeface="Trebuchet MS"/>
              </a:rPr>
              <a:t>By 2014, under the jurisdiction of the RSD,  Orleans Parish was the 1</a:t>
            </a:r>
            <a:r>
              <a:rPr b="0" lang="en-US" sz="1900" spc="-1" strike="noStrike" baseline="30000">
                <a:solidFill>
                  <a:srgbClr val="000000"/>
                </a:solidFill>
                <a:latin typeface="Trebuchet MS"/>
              </a:rPr>
              <a:t>st</a:t>
            </a:r>
            <a:r>
              <a:rPr b="0" lang="en-US" sz="1900" spc="-1" strike="noStrike">
                <a:solidFill>
                  <a:srgbClr val="000000"/>
                </a:solidFill>
                <a:latin typeface="Trebuchet MS"/>
              </a:rPr>
              <a:t> all-chartered system in the United States. </a:t>
            </a:r>
            <a:endParaRPr b="0" lang="en-US" sz="1900" spc="-1" strike="noStrike">
              <a:latin typeface="Arial"/>
            </a:endParaRPr>
          </a:p>
          <a:p>
            <a:pPr algn="just">
              <a:lnSpc>
                <a:spcPct val="150000"/>
              </a:lnSpc>
              <a:spcBef>
                <a:spcPts val="1001"/>
              </a:spcBef>
            </a:pPr>
            <a:r>
              <a:rPr b="0" lang="en-US" sz="1900" spc="-1" strike="noStrike">
                <a:solidFill>
                  <a:srgbClr val="000000"/>
                </a:solidFill>
                <a:latin typeface="Trebuchet MS"/>
              </a:rPr>
              <a:t>In the 2015-16 school year, just over 10% of Louisiana’s school children were enrolled in a charter school, ranking Louisiana 5</a:t>
            </a:r>
            <a:r>
              <a:rPr b="0" lang="en-US" sz="1900" spc="-1" strike="noStrike" baseline="30000">
                <a:solidFill>
                  <a:srgbClr val="000000"/>
                </a:solidFill>
                <a:latin typeface="Trebuchet MS"/>
              </a:rPr>
              <a:t>th</a:t>
            </a:r>
            <a:r>
              <a:rPr b="0" lang="en-US" sz="1900" spc="-1" strike="noStrike">
                <a:solidFill>
                  <a:srgbClr val="000000"/>
                </a:solidFill>
                <a:latin typeface="Trebuchet MS"/>
              </a:rPr>
              <a:t> in charter enrollment in the US out of 45 states and the District of Columbia. </a:t>
            </a:r>
            <a:endParaRPr b="0" lang="en-US" sz="1900" spc="-1" strike="noStrike">
              <a:latin typeface="Arial"/>
            </a:endParaRPr>
          </a:p>
          <a:p>
            <a:pPr algn="just">
              <a:lnSpc>
                <a:spcPct val="150000"/>
              </a:lnSpc>
              <a:spcBef>
                <a:spcPts val="1001"/>
              </a:spcBef>
            </a:pPr>
            <a:r>
              <a:rPr b="0" lang="en-US" sz="1900" spc="-1" strike="noStrike">
                <a:solidFill>
                  <a:srgbClr val="000000"/>
                </a:solidFill>
                <a:latin typeface="Trebuchet MS"/>
              </a:rPr>
              <a:t>As of the 2017-2018 school year, there were 1,303 public schools in Louisiana, of which 146 were charter schools, making up 11% of the state’s public schools.  </a:t>
            </a:r>
            <a:endParaRPr b="0" lang="en-US" sz="1900" spc="-1" strike="noStrike">
              <a:latin typeface="Arial"/>
            </a:endParaRPr>
          </a:p>
          <a:p>
            <a:pPr algn="just">
              <a:lnSpc>
                <a:spcPct val="100000"/>
              </a:lnSpc>
              <a:spcBef>
                <a:spcPts val="1001"/>
              </a:spcBef>
            </a:pPr>
            <a:endParaRPr b="0" lang="en-US" sz="1900" spc="-1" strike="noStrike">
              <a:latin typeface="Arial"/>
            </a:endParaRPr>
          </a:p>
          <a:p>
            <a:pPr marL="457200" algn="just">
              <a:lnSpc>
                <a:spcPct val="100000"/>
              </a:lnSpc>
              <a:spcBef>
                <a:spcPts val="499"/>
              </a:spcBef>
            </a:pPr>
            <a:endParaRPr b="0" lang="en-US" sz="1900" spc="-1" strike="noStrike">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6" name="Picture 3" descr=""/>
          <p:cNvPicPr/>
          <p:nvPr/>
        </p:nvPicPr>
        <p:blipFill>
          <a:blip r:embed="rId1"/>
          <a:stretch/>
        </p:blipFill>
        <p:spPr>
          <a:xfrm>
            <a:off x="150840" y="212760"/>
            <a:ext cx="1018440" cy="864360"/>
          </a:xfrm>
          <a:prstGeom prst="rect">
            <a:avLst/>
          </a:prstGeom>
          <a:ln>
            <a:noFill/>
          </a:ln>
        </p:spPr>
      </p:pic>
      <p:sp>
        <p:nvSpPr>
          <p:cNvPr id="357" name="TextShape 1"/>
          <p:cNvSpPr txBox="1"/>
          <p:nvPr/>
        </p:nvSpPr>
        <p:spPr>
          <a:xfrm>
            <a:off x="8590680" y="6041520"/>
            <a:ext cx="682920" cy="364680"/>
          </a:xfrm>
          <a:prstGeom prst="rect">
            <a:avLst/>
          </a:prstGeom>
          <a:noFill/>
          <a:ln>
            <a:noFill/>
          </a:ln>
        </p:spPr>
        <p:txBody>
          <a:bodyPr anchor="ctr">
            <a:normAutofit/>
          </a:bodyPr>
          <a:p>
            <a:pPr algn="r">
              <a:lnSpc>
                <a:spcPct val="100000"/>
              </a:lnSpc>
            </a:pPr>
            <a:fld id="{8552744B-5357-4222-8E38-D185A8EA9D39}"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358" name="CustomShape 2"/>
          <p:cNvSpPr/>
          <p:nvPr/>
        </p:nvSpPr>
        <p:spPr>
          <a:xfrm>
            <a:off x="468000" y="1254600"/>
            <a:ext cx="10674360" cy="470340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latin typeface="Trebuchet MS"/>
                <a:ea typeface="Calibri"/>
              </a:rPr>
              <a:t>24. Should the Louisiana legislature allow for special charter schools that serve only populations such as students with federal disability or 504 classifications as a: </a:t>
            </a:r>
            <a:r>
              <a:rPr b="1" i="1" lang="en-US" sz="1400" spc="-1" strike="noStrike">
                <a:solidFill>
                  <a:srgbClr val="000000"/>
                </a:solidFill>
                <a:latin typeface="Trebuchet MS"/>
                <a:ea typeface="Calibri"/>
              </a:rPr>
              <a:t>(Select which apply) </a:t>
            </a:r>
            <a:endParaRPr b="0" lang="en-US" sz="1400" spc="-1" strike="noStrike">
              <a:latin typeface="Arial"/>
            </a:endParaRPr>
          </a:p>
          <a:p>
            <a:pPr>
              <a:lnSpc>
                <a:spcPct val="100000"/>
              </a:lnSpc>
            </a:pPr>
            <a:r>
              <a:rPr b="1" i="1" lang="en-US" sz="1400" spc="-1" strike="noStrike">
                <a:solidFill>
                  <a:srgbClr val="3366ff"/>
                </a:solidFill>
                <a:latin typeface="Trebuchet MS"/>
                <a:ea typeface="Calibri"/>
              </a:rPr>
              <a:t> </a:t>
            </a:r>
            <a:endParaRPr b="0" lang="en-US" sz="1400" spc="-1" strike="noStrike">
              <a:latin typeface="Arial"/>
            </a:endParaRPr>
          </a:p>
          <a:p>
            <a:pPr>
              <a:lnSpc>
                <a:spcPct val="100000"/>
              </a:lnSpc>
            </a:pPr>
            <a:r>
              <a:rPr b="1" lang="en-US" sz="1400" spc="-1" strike="noStrike">
                <a:solidFill>
                  <a:srgbClr val="000000"/>
                </a:solidFill>
                <a:latin typeface="Trebuchet MS"/>
                <a:ea typeface="Calibri"/>
              </a:rPr>
              <a:t>A.</a:t>
            </a:r>
            <a:r>
              <a:rPr b="1" lang="en-US" sz="1400" spc="-1" strike="noStrike">
                <a:solidFill>
                  <a:srgbClr val="000000"/>
                </a:solidFill>
                <a:latin typeface="Trebuchet MS"/>
                <a:ea typeface="Calibri"/>
              </a:rPr>
              <a:t>	</a:t>
            </a:r>
            <a:r>
              <a:rPr b="1" lang="en-US" sz="1400" spc="-1" strike="noStrike">
                <a:solidFill>
                  <a:srgbClr val="000000"/>
                </a:solidFill>
                <a:latin typeface="Trebuchet MS"/>
                <a:ea typeface="Calibri"/>
              </a:rPr>
              <a:t>Day special school?</a:t>
            </a:r>
            <a:endParaRPr b="0" lang="en-US" sz="1400" spc="-1" strike="noStrike">
              <a:latin typeface="Arial"/>
            </a:endParaRPr>
          </a:p>
          <a:p>
            <a:pPr>
              <a:lnSpc>
                <a:spcPct val="100000"/>
              </a:lnSpc>
            </a:pPr>
            <a:r>
              <a:rPr b="1" i="1" lang="en-US" sz="1000" spc="-1" strike="noStrike">
                <a:solidFill>
                  <a:srgbClr val="000000"/>
                </a:solidFill>
                <a:latin typeface="Trebuchet MS"/>
                <a:ea typeface="Calibri"/>
              </a:rPr>
              <a:t> </a:t>
            </a:r>
            <a:endParaRPr b="0" lang="en-US" sz="1000" spc="-1" strike="noStrike">
              <a:latin typeface="Arial"/>
            </a:endParaRPr>
          </a:p>
          <a:p>
            <a:pPr>
              <a:lnSpc>
                <a:spcPct val="150000"/>
              </a:lnSpc>
            </a:pPr>
            <a:r>
              <a:rPr b="0" lang="en-US" sz="1400" spc="-1" strike="noStrike">
                <a:solidFill>
                  <a:srgbClr val="000000"/>
                </a:solidFill>
                <a:latin typeface="Trebuchet MS"/>
                <a:ea typeface="Calibri"/>
              </a:rPr>
              <a:t>___ a</a:t>
            </a:r>
            <a:r>
              <a:rPr b="1" i="1" lang="en-US" sz="1400" spc="-1" strike="noStrike">
                <a:solidFill>
                  <a:srgbClr val="000000"/>
                </a:solidFill>
                <a:latin typeface="Trebuchet MS"/>
                <a:ea typeface="Calibri"/>
              </a:rPr>
              <a:t>.</a:t>
            </a:r>
            <a:r>
              <a:rPr b="1" i="1"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Yes</a:t>
            </a:r>
            <a:endParaRPr b="0" lang="en-US" sz="1400" spc="-1" strike="noStrike">
              <a:latin typeface="Arial"/>
            </a:endParaRPr>
          </a:p>
          <a:p>
            <a:pPr>
              <a:lnSpc>
                <a:spcPct val="150000"/>
              </a:lnSpc>
            </a:pP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___ b.</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No</a:t>
            </a:r>
            <a:endParaRPr b="0" lang="en-US" sz="1400" spc="-1" strike="noStrike">
              <a:latin typeface="Arial"/>
            </a:endParaRPr>
          </a:p>
          <a:p>
            <a:pPr>
              <a:lnSpc>
                <a:spcPct val="150000"/>
              </a:lnSpc>
            </a:pP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___ c.</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No consensus</a:t>
            </a:r>
            <a:endParaRPr b="0" lang="en-US" sz="1400" spc="-1" strike="noStrike">
              <a:latin typeface="Arial"/>
            </a:endParaRPr>
          </a:p>
          <a:p>
            <a:pPr>
              <a:lnSpc>
                <a:spcPct val="100000"/>
              </a:lnSpc>
            </a:pPr>
            <a:r>
              <a:rPr b="1" i="1" lang="en-US" sz="1400" spc="-1" strike="noStrike">
                <a:solidFill>
                  <a:srgbClr val="000000"/>
                </a:solidFill>
                <a:latin typeface="Trebuchet MS"/>
                <a:ea typeface="Calibri"/>
              </a:rPr>
              <a:t>	</a:t>
            </a:r>
            <a:endParaRPr b="0" lang="en-US" sz="1400" spc="-1" strike="noStrike">
              <a:latin typeface="Arial"/>
            </a:endParaRPr>
          </a:p>
          <a:p>
            <a:pPr>
              <a:lnSpc>
                <a:spcPct val="100000"/>
              </a:lnSpc>
            </a:pPr>
            <a:r>
              <a:rPr b="1" lang="en-US" sz="1400" spc="-1" strike="noStrike">
                <a:solidFill>
                  <a:srgbClr val="000000"/>
                </a:solidFill>
                <a:latin typeface="Trebuchet MS"/>
                <a:ea typeface="Calibri"/>
              </a:rPr>
              <a:t>B.</a:t>
            </a:r>
            <a:r>
              <a:rPr b="1" lang="en-US" sz="1400" spc="-1" strike="noStrike">
                <a:solidFill>
                  <a:srgbClr val="000000"/>
                </a:solidFill>
                <a:latin typeface="Trebuchet MS"/>
                <a:ea typeface="Calibri"/>
              </a:rPr>
              <a:t>	</a:t>
            </a:r>
            <a:r>
              <a:rPr b="1" lang="en-US" sz="1400" spc="-1" strike="noStrike">
                <a:solidFill>
                  <a:srgbClr val="000000"/>
                </a:solidFill>
                <a:latin typeface="Trebuchet MS"/>
                <a:ea typeface="Calibri"/>
              </a:rPr>
              <a:t> Residential special school</a:t>
            </a:r>
            <a:endParaRPr b="0" lang="en-US" sz="1400" spc="-1" strike="noStrike">
              <a:latin typeface="Arial"/>
            </a:endParaRPr>
          </a:p>
          <a:p>
            <a:pPr>
              <a:lnSpc>
                <a:spcPct val="100000"/>
              </a:lnSpc>
            </a:pPr>
            <a:r>
              <a:rPr b="1" lang="en-US" sz="900" spc="-1" strike="noStrike">
                <a:solidFill>
                  <a:srgbClr val="000000"/>
                </a:solidFill>
                <a:latin typeface="Trebuchet MS"/>
                <a:ea typeface="Calibri"/>
              </a:rPr>
              <a:t> </a:t>
            </a:r>
            <a:endParaRPr b="0" lang="en-US" sz="900" spc="-1" strike="noStrike">
              <a:latin typeface="Arial"/>
            </a:endParaRPr>
          </a:p>
          <a:p>
            <a:pPr>
              <a:lnSpc>
                <a:spcPct val="150000"/>
              </a:lnSpc>
            </a:pPr>
            <a:r>
              <a:rPr b="0" lang="en-US" sz="1400" spc="-1" strike="noStrike">
                <a:solidFill>
                  <a:srgbClr val="000000"/>
                </a:solidFill>
                <a:latin typeface="Trebuchet MS"/>
                <a:ea typeface="Calibri"/>
              </a:rPr>
              <a:t>___ a.</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Yes</a:t>
            </a:r>
            <a:endParaRPr b="0" lang="en-US" sz="1400" spc="-1" strike="noStrike">
              <a:latin typeface="Arial"/>
            </a:endParaRPr>
          </a:p>
          <a:p>
            <a:pPr>
              <a:lnSpc>
                <a:spcPct val="150000"/>
              </a:lnSpc>
            </a:pP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___ b.</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No</a:t>
            </a:r>
            <a:endParaRPr b="0" lang="en-US" sz="1400" spc="-1" strike="noStrike">
              <a:latin typeface="Arial"/>
            </a:endParaRPr>
          </a:p>
          <a:p>
            <a:pPr>
              <a:lnSpc>
                <a:spcPct val="150000"/>
              </a:lnSpc>
            </a:pP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___ c.</a:t>
            </a:r>
            <a:r>
              <a:rPr b="0" lang="en-US" sz="1400" spc="-1" strike="noStrike">
                <a:solidFill>
                  <a:srgbClr val="000000"/>
                </a:solidFill>
                <a:latin typeface="Trebuchet MS"/>
                <a:ea typeface="Calibri"/>
              </a:rPr>
              <a:t>	</a:t>
            </a:r>
            <a:r>
              <a:rPr b="0" lang="en-US" sz="1400" spc="-1" strike="noStrike">
                <a:solidFill>
                  <a:srgbClr val="000000"/>
                </a:solidFill>
                <a:latin typeface="Trebuchet MS"/>
                <a:ea typeface="Calibri"/>
              </a:rPr>
              <a:t>No consensus</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 </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COMMENTS:</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 </a:t>
            </a:r>
            <a:endParaRPr b="0" lang="en-US" sz="1400" spc="-1" strike="noStrike">
              <a:latin typeface="Arial"/>
            </a:endParaRPr>
          </a:p>
          <a:p>
            <a:pPr>
              <a:lnSpc>
                <a:spcPct val="100000"/>
              </a:lnSpc>
            </a:pPr>
            <a:r>
              <a:rPr b="0" lang="en-US" sz="1400" spc="-1" strike="noStrike">
                <a:solidFill>
                  <a:srgbClr val="000000"/>
                </a:solidFill>
                <a:latin typeface="Trebuchet MS"/>
                <a:ea typeface="Calibri"/>
              </a:rPr>
              <a:t> </a:t>
            </a:r>
            <a:endParaRPr b="0" lang="en-US" sz="1400" spc="-1" strike="noStrike">
              <a:latin typeface="Arial"/>
            </a:endParaRPr>
          </a:p>
          <a:p>
            <a:pPr>
              <a:lnSpc>
                <a:spcPct val="100000"/>
              </a:lnSpc>
            </a:pPr>
            <a:endParaRPr b="0" lang="en-US" sz="1400" spc="-1" strike="noStrike">
              <a:latin typeface="Arial"/>
            </a:endParaRPr>
          </a:p>
        </p:txBody>
      </p:sp>
    </p:spTree>
  </p:cSld>
  <p:timing>
    <p:tnLst>
      <p:par>
        <p:cTn id="93" dur="indefinite" restart="never" nodeType="tmRoot">
          <p:childTnLst>
            <p:seq>
              <p:cTn id="94" nodeType="mainSeq"/>
              <p:prevCondLst>
                <p:cond delay="0" evt="onPrev">
                  <p:tgtEl>
                    <p:sldTgt/>
                  </p:tgtEl>
                </p:cond>
              </p:prevCondLst>
              <p:nextCondLst>
                <p:cond delay="0"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9" name="Picture 1" descr=""/>
          <p:cNvPicPr/>
          <p:nvPr/>
        </p:nvPicPr>
        <p:blipFill>
          <a:blip r:embed="rId1"/>
          <a:stretch/>
        </p:blipFill>
        <p:spPr>
          <a:xfrm>
            <a:off x="5294880" y="536400"/>
            <a:ext cx="3346560" cy="3346560"/>
          </a:xfrm>
          <a:prstGeom prst="rect">
            <a:avLst/>
          </a:prstGeom>
          <a:ln>
            <a:noFill/>
          </a:ln>
        </p:spPr>
      </p:pic>
      <p:sp>
        <p:nvSpPr>
          <p:cNvPr id="360" name="CustomShape 1"/>
          <p:cNvSpPr/>
          <p:nvPr/>
        </p:nvSpPr>
        <p:spPr>
          <a:xfrm>
            <a:off x="1360080" y="4722840"/>
            <a:ext cx="10257840" cy="63900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latin typeface="Trebuchet MS"/>
              </a:rPr>
              <a:t>You have done a marvelous job indeed!  You have completed </a:t>
            </a:r>
            <a:br/>
            <a:r>
              <a:rPr b="0" lang="en-US" sz="1800" spc="-1" strike="noStrike">
                <a:solidFill>
                  <a:srgbClr val="000000"/>
                </a:solidFill>
                <a:latin typeface="Trebuchet MS"/>
              </a:rPr>
              <a:t>the League of Women Voters of Louisiana consensus on ‘Charter Schools Study’</a:t>
            </a:r>
            <a:endParaRPr b="0" lang="en-US" sz="1800" spc="-1" strike="noStrike">
              <a:latin typeface="Arial"/>
            </a:endParaRPr>
          </a:p>
        </p:txBody>
      </p:sp>
      <p:pic>
        <p:nvPicPr>
          <p:cNvPr id="361" name="Picture 2" descr=""/>
          <p:cNvPicPr/>
          <p:nvPr/>
        </p:nvPicPr>
        <p:blipFill>
          <a:blip r:embed="rId2"/>
          <a:stretch/>
        </p:blipFill>
        <p:spPr>
          <a:xfrm>
            <a:off x="303480" y="232200"/>
            <a:ext cx="1056240" cy="896400"/>
          </a:xfrm>
          <a:prstGeom prst="rect">
            <a:avLst/>
          </a:prstGeom>
          <a:ln>
            <a:noFill/>
          </a:ln>
        </p:spPr>
      </p:pic>
      <p:sp>
        <p:nvSpPr>
          <p:cNvPr id="362" name="TextShape 2"/>
          <p:cNvSpPr txBox="1"/>
          <p:nvPr/>
        </p:nvSpPr>
        <p:spPr>
          <a:xfrm>
            <a:off x="8590680" y="6041520"/>
            <a:ext cx="682920" cy="364680"/>
          </a:xfrm>
          <a:prstGeom prst="rect">
            <a:avLst/>
          </a:prstGeom>
          <a:noFill/>
          <a:ln>
            <a:noFill/>
          </a:ln>
        </p:spPr>
        <p:txBody>
          <a:bodyPr anchor="ctr">
            <a:normAutofit/>
          </a:bodyPr>
          <a:p>
            <a:pPr algn="r">
              <a:lnSpc>
                <a:spcPct val="100000"/>
              </a:lnSpc>
            </a:pPr>
            <a:fld id="{8B10D9D0-192A-4E9A-8CB3-7C1D9DD01E6E}" type="slidenum">
              <a:rPr b="0" lang="en-US" sz="900" spc="-1" strike="noStrike">
                <a:solidFill>
                  <a:srgbClr val="5fcbef"/>
                </a:solidFill>
                <a:latin typeface="Trebuchet MS"/>
              </a:rPr>
              <a:t>&lt;number&gt;</a:t>
            </a:fld>
            <a:endParaRPr b="0" lang="en-US" sz="900" spc="-1" strike="noStrike">
              <a:latin typeface="Times New Roman"/>
            </a:endParaRPr>
          </a:p>
        </p:txBody>
      </p:sp>
    </p:spTree>
  </p:cSld>
  <p:timing>
    <p:tnLst>
      <p:par>
        <p:cTn id="95" dur="indefinite" restart="never" nodeType="tmRoot">
          <p:childTnLst>
            <p:seq>
              <p:cTn id="96"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CustomShape 1"/>
          <p:cNvSpPr/>
          <p:nvPr/>
        </p:nvSpPr>
        <p:spPr>
          <a:xfrm>
            <a:off x="2142000" y="668880"/>
            <a:ext cx="8610120" cy="573120"/>
          </a:xfrm>
          <a:prstGeom prst="rect">
            <a:avLst/>
          </a:prstGeom>
          <a:noFill/>
          <a:ln>
            <a:noFill/>
          </a:ln>
        </p:spPr>
        <p:style>
          <a:lnRef idx="0"/>
          <a:fillRef idx="0"/>
          <a:effectRef idx="0"/>
          <a:fontRef idx="minor"/>
        </p:style>
        <p:txBody>
          <a:bodyPr lIns="90000" rIns="90000" tIns="45000" bIns="45000"/>
          <a:p>
            <a:pPr marL="457200" algn="r">
              <a:lnSpc>
                <a:spcPct val="100000"/>
              </a:lnSpc>
              <a:spcBef>
                <a:spcPts val="799"/>
              </a:spcBef>
            </a:pPr>
            <a:r>
              <a:rPr b="0" lang="en-US" sz="3600" spc="-1" strike="noStrike">
                <a:solidFill>
                  <a:srgbClr val="000000"/>
                </a:solidFill>
                <a:latin typeface="Trebuchet MS"/>
              </a:rPr>
              <a:t>TYPES OF CHARTER SCHOOLS</a:t>
            </a:r>
            <a:endParaRPr b="0" lang="en-US" sz="3600" spc="-1" strike="noStrike">
              <a:latin typeface="Arial"/>
            </a:endParaRPr>
          </a:p>
        </p:txBody>
      </p:sp>
      <p:pic>
        <p:nvPicPr>
          <p:cNvPr id="184" name="Picture 7" descr=""/>
          <p:cNvPicPr/>
          <p:nvPr/>
        </p:nvPicPr>
        <p:blipFill>
          <a:blip r:embed="rId1"/>
          <a:stretch/>
        </p:blipFill>
        <p:spPr>
          <a:xfrm>
            <a:off x="1425960" y="1635120"/>
            <a:ext cx="7847640" cy="4637520"/>
          </a:xfrm>
          <a:prstGeom prst="rect">
            <a:avLst/>
          </a:prstGeom>
          <a:ln>
            <a:noFill/>
          </a:ln>
        </p:spPr>
      </p:pic>
      <p:pic>
        <p:nvPicPr>
          <p:cNvPr id="185" name="Picture 1" descr=""/>
          <p:cNvPicPr/>
          <p:nvPr/>
        </p:nvPicPr>
        <p:blipFill>
          <a:blip r:embed="rId2"/>
          <a:stretch/>
        </p:blipFill>
        <p:spPr>
          <a:xfrm>
            <a:off x="161640" y="158400"/>
            <a:ext cx="938520" cy="796680"/>
          </a:xfrm>
          <a:prstGeom prst="rect">
            <a:avLst/>
          </a:prstGeom>
          <a:ln>
            <a:noFill/>
          </a:ln>
        </p:spPr>
      </p:pic>
      <p:sp>
        <p:nvSpPr>
          <p:cNvPr id="186" name="TextShape 2"/>
          <p:cNvSpPr txBox="1"/>
          <p:nvPr/>
        </p:nvSpPr>
        <p:spPr>
          <a:xfrm>
            <a:off x="8590680" y="6041520"/>
            <a:ext cx="682920" cy="364680"/>
          </a:xfrm>
          <a:prstGeom prst="rect">
            <a:avLst/>
          </a:prstGeom>
          <a:noFill/>
          <a:ln>
            <a:noFill/>
          </a:ln>
        </p:spPr>
        <p:txBody>
          <a:bodyPr anchor="ctr">
            <a:normAutofit/>
          </a:bodyPr>
          <a:p>
            <a:pPr algn="r">
              <a:lnSpc>
                <a:spcPct val="100000"/>
              </a:lnSpc>
            </a:pPr>
            <a:fld id="{8861EB5F-F458-402A-8DC6-83ECFB949F13}" type="slidenum">
              <a:rPr b="0" lang="en-US" sz="900" spc="-1" strike="noStrike">
                <a:solidFill>
                  <a:srgbClr val="5fcbef"/>
                </a:solidFill>
                <a:latin typeface="Trebuchet MS"/>
              </a:rPr>
              <a:t>&lt;number&gt;</a:t>
            </a:fld>
            <a:endParaRPr b="0" lang="en-US" sz="900" spc="-1" strike="noStrike">
              <a:latin typeface="Times New Roman"/>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7" name="Picture 2" descr=""/>
          <p:cNvPicPr/>
          <p:nvPr/>
        </p:nvPicPr>
        <p:blipFill>
          <a:blip r:embed="rId1"/>
          <a:stretch/>
        </p:blipFill>
        <p:spPr>
          <a:xfrm>
            <a:off x="129960" y="179640"/>
            <a:ext cx="1035000" cy="878400"/>
          </a:xfrm>
          <a:prstGeom prst="rect">
            <a:avLst/>
          </a:prstGeom>
          <a:ln>
            <a:noFill/>
          </a:ln>
        </p:spPr>
      </p:pic>
      <p:sp>
        <p:nvSpPr>
          <p:cNvPr id="188" name="TextShape 1"/>
          <p:cNvSpPr txBox="1"/>
          <p:nvPr/>
        </p:nvSpPr>
        <p:spPr>
          <a:xfrm>
            <a:off x="8245800" y="6476760"/>
            <a:ext cx="682920" cy="364680"/>
          </a:xfrm>
          <a:prstGeom prst="rect">
            <a:avLst/>
          </a:prstGeom>
          <a:noFill/>
          <a:ln>
            <a:noFill/>
          </a:ln>
        </p:spPr>
        <p:txBody>
          <a:bodyPr anchor="ctr">
            <a:normAutofit/>
          </a:bodyPr>
          <a:p>
            <a:pPr algn="r">
              <a:lnSpc>
                <a:spcPct val="100000"/>
              </a:lnSpc>
            </a:pPr>
            <a:fld id="{4ADCDAE1-FF94-472D-A286-EDA942723D8D}"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189" name="CustomShape 2"/>
          <p:cNvSpPr/>
          <p:nvPr/>
        </p:nvSpPr>
        <p:spPr>
          <a:xfrm>
            <a:off x="503280" y="1347480"/>
            <a:ext cx="10971720" cy="5260320"/>
          </a:xfrm>
          <a:prstGeom prst="rect">
            <a:avLst/>
          </a:prstGeom>
          <a:noFill/>
          <a:ln>
            <a:noFill/>
          </a:ln>
        </p:spPr>
        <p:style>
          <a:lnRef idx="0"/>
          <a:fillRef idx="0"/>
          <a:effectRef idx="0"/>
          <a:fontRef idx="minor"/>
        </p:style>
        <p:txBody>
          <a:bodyPr lIns="90000" rIns="90000" tIns="45000" bIns="45000">
            <a:normAutofit/>
          </a:bodyPr>
          <a:p>
            <a:pPr marL="228600" indent="-228240">
              <a:lnSpc>
                <a:spcPct val="90000"/>
              </a:lnSpc>
              <a:spcBef>
                <a:spcPts val="1001"/>
              </a:spcBef>
              <a:buClr>
                <a:srgbClr val="000000"/>
              </a:buClr>
              <a:buFont typeface="Arial"/>
              <a:buChar char="•"/>
            </a:pPr>
            <a:r>
              <a:rPr b="0" lang="en-US" sz="2600" spc="-1" strike="noStrike">
                <a:solidFill>
                  <a:srgbClr val="000000"/>
                </a:solidFill>
                <a:latin typeface="Trebuchet MS"/>
              </a:rPr>
              <a:t>BESE (Board of Elementary and Secondary Education)</a:t>
            </a:r>
            <a:endParaRPr b="0" lang="en-US" sz="2600" spc="-1" strike="noStrike">
              <a:latin typeface="Arial"/>
            </a:endParaRPr>
          </a:p>
          <a:p>
            <a:pPr lvl="1" marL="685800" indent="-228240">
              <a:lnSpc>
                <a:spcPct val="100000"/>
              </a:lnSpc>
              <a:spcBef>
                <a:spcPts val="499"/>
              </a:spcBef>
              <a:buClr>
                <a:srgbClr val="000000"/>
              </a:buClr>
              <a:buFont typeface="Wingdings" charset="2"/>
              <a:buChar char=""/>
            </a:pPr>
            <a:r>
              <a:rPr b="0" lang="en-US" sz="2100" spc="-1" strike="noStrike">
                <a:solidFill>
                  <a:srgbClr val="000000"/>
                </a:solidFill>
                <a:latin typeface="Trebuchet MS"/>
              </a:rPr>
              <a:t>The state Board of Elementary and Secondary Education as created by the Louisiana Constitution and the </a:t>
            </a:r>
            <a:r>
              <a:rPr b="0" i="1" lang="en-US" sz="2100" spc="-1" strike="noStrike">
                <a:solidFill>
                  <a:srgbClr val="000000"/>
                </a:solidFill>
                <a:latin typeface="Trebuchet MS"/>
              </a:rPr>
              <a:t>Louisiana Revised Statutes </a:t>
            </a:r>
            <a:r>
              <a:rPr b="0" lang="en-US" sz="2100" spc="-1" strike="noStrike">
                <a:solidFill>
                  <a:srgbClr val="000000"/>
                </a:solidFill>
                <a:latin typeface="Trebuchet MS"/>
              </a:rPr>
              <a:t>develops policies and regulations to execute education law. </a:t>
            </a:r>
            <a:endParaRPr b="0" lang="en-US" sz="2100" spc="-1" strike="noStrike">
              <a:latin typeface="Arial"/>
            </a:endParaRPr>
          </a:p>
          <a:p>
            <a:pPr lvl="1" marL="685800" indent="-228240">
              <a:lnSpc>
                <a:spcPct val="100000"/>
              </a:lnSpc>
              <a:spcBef>
                <a:spcPts val="499"/>
              </a:spcBef>
              <a:buClr>
                <a:srgbClr val="000000"/>
              </a:buClr>
              <a:buFont typeface="Wingdings" charset="2"/>
              <a:buChar char=""/>
            </a:pPr>
            <a:r>
              <a:rPr b="0" lang="en-US" sz="2100" spc="-1" strike="noStrike">
                <a:solidFill>
                  <a:srgbClr val="000000"/>
                </a:solidFill>
                <a:latin typeface="Trebuchet MS"/>
              </a:rPr>
              <a:t>The authorizer of type 2, type 4, and type 5 charter schools</a:t>
            </a:r>
            <a:endParaRPr b="0" lang="en-US" sz="2100" spc="-1" strike="noStrike">
              <a:latin typeface="Arial"/>
            </a:endParaRPr>
          </a:p>
          <a:p>
            <a:pPr marL="457200">
              <a:lnSpc>
                <a:spcPct val="100000"/>
              </a:lnSpc>
              <a:spcBef>
                <a:spcPts val="499"/>
              </a:spcBef>
            </a:pPr>
            <a:endParaRPr b="0" lang="en-US" sz="2100" spc="-1" strike="noStrike">
              <a:latin typeface="Arial"/>
            </a:endParaRPr>
          </a:p>
          <a:p>
            <a:pPr marL="228600" indent="-228240">
              <a:lnSpc>
                <a:spcPct val="90000"/>
              </a:lnSpc>
              <a:spcBef>
                <a:spcPts val="1001"/>
              </a:spcBef>
              <a:buClr>
                <a:srgbClr val="000000"/>
              </a:buClr>
              <a:buFont typeface="Arial"/>
              <a:buChar char="•"/>
            </a:pPr>
            <a:r>
              <a:rPr b="0" lang="en-US" sz="2600" spc="-1" strike="noStrike">
                <a:solidFill>
                  <a:srgbClr val="000000"/>
                </a:solidFill>
                <a:latin typeface="Trebuchet MS"/>
              </a:rPr>
              <a:t>LDOE (Louisiana Department of Education) or LDE</a:t>
            </a:r>
            <a:endParaRPr b="0" lang="en-US" sz="2600" spc="-1" strike="noStrike">
              <a:latin typeface="Arial"/>
            </a:endParaRPr>
          </a:p>
          <a:p>
            <a:pPr lvl="1" marL="685800" indent="-228240">
              <a:lnSpc>
                <a:spcPct val="100000"/>
              </a:lnSpc>
              <a:spcBef>
                <a:spcPts val="499"/>
              </a:spcBef>
              <a:buClr>
                <a:srgbClr val="000000"/>
              </a:buClr>
              <a:buFont typeface="Wingdings" charset="2"/>
              <a:buChar char=""/>
            </a:pPr>
            <a:r>
              <a:rPr b="0" lang="en-US" sz="2100" spc="-1" strike="noStrike">
                <a:solidFill>
                  <a:srgbClr val="000000"/>
                </a:solidFill>
                <a:latin typeface="Trebuchet MS"/>
              </a:rPr>
              <a:t>The Department of Education includes the Recovery School District, or RSD, where references are made to type 5 charter schools.</a:t>
            </a:r>
            <a:endParaRPr b="0" lang="en-US" sz="2100" spc="-1" strike="noStrike">
              <a:latin typeface="Arial"/>
            </a:endParaRPr>
          </a:p>
          <a:p>
            <a:pPr lvl="1" marL="685800" indent="-228240">
              <a:lnSpc>
                <a:spcPct val="100000"/>
              </a:lnSpc>
              <a:spcBef>
                <a:spcPts val="499"/>
              </a:spcBef>
              <a:buClr>
                <a:srgbClr val="000000"/>
              </a:buClr>
              <a:buFont typeface="Wingdings" charset="2"/>
              <a:buChar char=""/>
            </a:pPr>
            <a:r>
              <a:rPr b="0" lang="en-US" sz="2100" spc="-1" strike="noStrike">
                <a:solidFill>
                  <a:srgbClr val="000000"/>
                </a:solidFill>
                <a:latin typeface="Trebuchet MS"/>
              </a:rPr>
              <a:t>State Superintendent—the Superintendent of Education, who is the chief administrative officer of the Louisiana Department of Education, and who shall administer, coordinate, and supervise the activities of the department in accordance with law, regulation, and policy. He is appointed by BESE in accordance with BESE  policies.</a:t>
            </a:r>
            <a:endParaRPr b="0" lang="en-US" sz="2100" spc="-1" strike="noStrike">
              <a:latin typeface="Arial"/>
            </a:endParaRPr>
          </a:p>
          <a:p>
            <a:pPr marL="457200">
              <a:lnSpc>
                <a:spcPct val="100000"/>
              </a:lnSpc>
              <a:spcBef>
                <a:spcPts val="499"/>
              </a:spcBef>
            </a:pPr>
            <a:endParaRPr b="0" lang="en-US" sz="2100" spc="-1" strike="noStrike">
              <a:latin typeface="Arial"/>
            </a:endParaRPr>
          </a:p>
          <a:p>
            <a:pPr marL="228600" indent="-228240">
              <a:lnSpc>
                <a:spcPct val="90000"/>
              </a:lnSpc>
              <a:spcBef>
                <a:spcPts val="1001"/>
              </a:spcBef>
              <a:buClr>
                <a:srgbClr val="000000"/>
              </a:buClr>
              <a:buFont typeface="Arial"/>
              <a:buChar char="•"/>
            </a:pPr>
            <a:r>
              <a:rPr b="0" lang="en-US" sz="2600" spc="-1" strike="noStrike">
                <a:solidFill>
                  <a:srgbClr val="000000"/>
                </a:solidFill>
                <a:latin typeface="Trebuchet MS"/>
              </a:rPr>
              <a:t>RSD (Recovery School District)</a:t>
            </a:r>
            <a:endParaRPr b="0" lang="en-US" sz="2600" spc="-1" strike="noStrike">
              <a:latin typeface="Arial"/>
            </a:endParaRPr>
          </a:p>
          <a:p>
            <a:pPr lvl="1" marL="685800" indent="-228240">
              <a:lnSpc>
                <a:spcPct val="100000"/>
              </a:lnSpc>
              <a:spcBef>
                <a:spcPts val="499"/>
              </a:spcBef>
              <a:buClr>
                <a:srgbClr val="000000"/>
              </a:buClr>
              <a:buFont typeface="Wingdings" charset="2"/>
              <a:buChar char=""/>
            </a:pPr>
            <a:r>
              <a:rPr b="0" lang="en-US" sz="2000" spc="-1" strike="noStrike">
                <a:solidFill>
                  <a:srgbClr val="000000"/>
                </a:solidFill>
                <a:latin typeface="Trebuchet MS"/>
              </a:rPr>
              <a:t>During the 2003 regular legislative session, the Louisiana Legislature passed Act 9 to create the Recovery School District (RSD) to take over the operations of failing schools, defined as schools that do not meet the minimum academic standards for at least four consecutive years. The Superintendent of Education serves as the Recovery District’s governing authority, consistent with authority delegated by BESE and statutory authority acknowledged by BESE. The Superintendent of Education  hires the RSD Superintendent, who has broad authority in procuring goods &amp; services.</a:t>
            </a:r>
            <a:endParaRPr b="0" lang="en-US" sz="2000" spc="-1" strike="noStrike">
              <a:latin typeface="Arial"/>
            </a:endParaRPr>
          </a:p>
          <a:p>
            <a:pPr>
              <a:lnSpc>
                <a:spcPct val="100000"/>
              </a:lnSpc>
              <a:spcBef>
                <a:spcPts val="1001"/>
              </a:spcBef>
            </a:pPr>
            <a:endParaRPr b="0" lang="en-US" sz="2000" spc="-1" strike="noStrike">
              <a:latin typeface="Arial"/>
            </a:endParaRPr>
          </a:p>
          <a:p>
            <a:pPr>
              <a:lnSpc>
                <a:spcPct val="100000"/>
              </a:lnSpc>
              <a:spcBef>
                <a:spcPts val="499"/>
              </a:spcBef>
            </a:pPr>
            <a:endParaRPr b="0" lang="en-US" sz="2000" spc="-1" strike="noStrike">
              <a:latin typeface="Arial"/>
            </a:endParaRPr>
          </a:p>
          <a:p>
            <a:pPr marL="457200">
              <a:lnSpc>
                <a:spcPct val="100000"/>
              </a:lnSpc>
              <a:spcBef>
                <a:spcPts val="499"/>
              </a:spcBef>
            </a:pPr>
            <a:endParaRPr b="0" lang="en-US" sz="2000" spc="-1" strike="noStrike">
              <a:latin typeface="Arial"/>
            </a:endParaRPr>
          </a:p>
          <a:p>
            <a:pPr>
              <a:lnSpc>
                <a:spcPct val="100000"/>
              </a:lnSpc>
              <a:spcBef>
                <a:spcPts val="499"/>
              </a:spcBef>
            </a:pPr>
            <a:endParaRPr b="0" lang="en-US" sz="2000" spc="-1" strike="noStrike">
              <a:latin typeface="Arial"/>
            </a:endParaRPr>
          </a:p>
        </p:txBody>
      </p:sp>
      <p:sp>
        <p:nvSpPr>
          <p:cNvPr id="190" name="CustomShape 3"/>
          <p:cNvSpPr/>
          <p:nvPr/>
        </p:nvSpPr>
        <p:spPr>
          <a:xfrm>
            <a:off x="2018880" y="588600"/>
            <a:ext cx="9899640" cy="57780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3200" spc="-1" strike="noStrike">
                <a:solidFill>
                  <a:srgbClr val="000000"/>
                </a:solidFill>
                <a:latin typeface="Trebuchet MS"/>
              </a:rPr>
              <a:t>IMPORTANT TERMS: GOVERNANCE AND OPERATIONS</a:t>
            </a:r>
            <a:endParaRPr b="0" lang="en-US" sz="3200" spc="-1" strike="noStrike">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1" name="Picture 2" descr=""/>
          <p:cNvPicPr/>
          <p:nvPr/>
        </p:nvPicPr>
        <p:blipFill>
          <a:blip r:embed="rId1"/>
          <a:stretch/>
        </p:blipFill>
        <p:spPr>
          <a:xfrm>
            <a:off x="161640" y="127080"/>
            <a:ext cx="1102680" cy="936000"/>
          </a:xfrm>
          <a:prstGeom prst="rect">
            <a:avLst/>
          </a:prstGeom>
          <a:ln>
            <a:noFill/>
          </a:ln>
        </p:spPr>
      </p:pic>
      <p:sp>
        <p:nvSpPr>
          <p:cNvPr id="192" name="TextShape 1"/>
          <p:cNvSpPr txBox="1"/>
          <p:nvPr/>
        </p:nvSpPr>
        <p:spPr>
          <a:xfrm>
            <a:off x="8590680" y="6353640"/>
            <a:ext cx="682920" cy="364680"/>
          </a:xfrm>
          <a:prstGeom prst="rect">
            <a:avLst/>
          </a:prstGeom>
          <a:noFill/>
          <a:ln>
            <a:noFill/>
          </a:ln>
        </p:spPr>
        <p:txBody>
          <a:bodyPr anchor="ctr">
            <a:normAutofit/>
          </a:bodyPr>
          <a:p>
            <a:pPr algn="r">
              <a:lnSpc>
                <a:spcPct val="100000"/>
              </a:lnSpc>
            </a:pPr>
            <a:fld id="{71468D24-4A6F-4F10-888D-8A45DB8721E8}"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193" name="CustomShape 2"/>
          <p:cNvSpPr/>
          <p:nvPr/>
        </p:nvSpPr>
        <p:spPr>
          <a:xfrm>
            <a:off x="260640" y="1429920"/>
            <a:ext cx="11930760" cy="5105880"/>
          </a:xfrm>
          <a:prstGeom prst="rect">
            <a:avLst/>
          </a:prstGeom>
          <a:noFill/>
          <a:ln>
            <a:noFill/>
          </a:ln>
        </p:spPr>
        <p:style>
          <a:lnRef idx="0"/>
          <a:fillRef idx="0"/>
          <a:effectRef idx="0"/>
          <a:fontRef idx="minor"/>
        </p:style>
        <p:txBody>
          <a:bodyPr lIns="90000" rIns="90000" tIns="45000" bIns="45000">
            <a:normAutofit/>
          </a:bodyPr>
          <a:p>
            <a:pPr marL="228600" indent="-228240">
              <a:lnSpc>
                <a:spcPct val="90000"/>
              </a:lnSpc>
              <a:spcBef>
                <a:spcPts val="1001"/>
              </a:spcBef>
              <a:buClr>
                <a:srgbClr val="000000"/>
              </a:buClr>
              <a:buFont typeface="Arial"/>
              <a:buChar char="•"/>
            </a:pPr>
            <a:r>
              <a:rPr b="0" lang="en-US" sz="2000" spc="-1" strike="noStrike">
                <a:solidFill>
                  <a:srgbClr val="000000"/>
                </a:solidFill>
                <a:latin typeface="Trebuchet MS"/>
              </a:rPr>
              <a:t>Charter School Authorizer</a:t>
            </a:r>
            <a:endParaRPr b="0" lang="en-US" sz="2000" spc="-1" strike="noStrike">
              <a:latin typeface="Arial"/>
            </a:endParaRPr>
          </a:p>
          <a:p>
            <a:pPr lvl="1" marL="685800" indent="-228240">
              <a:lnSpc>
                <a:spcPct val="100000"/>
              </a:lnSpc>
              <a:spcBef>
                <a:spcPts val="499"/>
              </a:spcBef>
              <a:buClr>
                <a:srgbClr val="000000"/>
              </a:buClr>
              <a:buFont typeface="Wingdings" charset="2"/>
              <a:buChar char=""/>
            </a:pPr>
            <a:r>
              <a:rPr b="0" lang="en-US" sz="1900" spc="-1" strike="noStrike">
                <a:solidFill>
                  <a:srgbClr val="000000"/>
                </a:solidFill>
                <a:latin typeface="Trebuchet MS"/>
              </a:rPr>
              <a:t>A charter authorizer is an authorized public chartering agency that oversees the charter school.  In Louisiana, the Board of Elementary &amp; Secondary Education (BESE) and Local School Board can authorize charter schools.</a:t>
            </a:r>
            <a:r>
              <a:rPr b="0" lang="en-US" sz="2200" spc="-1" strike="noStrike">
                <a:solidFill>
                  <a:srgbClr val="000000"/>
                </a:solidFill>
                <a:latin typeface="Trebuchet MS"/>
              </a:rPr>
              <a:t> (</a:t>
            </a:r>
            <a:r>
              <a:rPr b="0" lang="en-US" sz="1900" spc="-1" strike="noStrike" u="sng">
                <a:solidFill>
                  <a:srgbClr val="3fcde7"/>
                </a:solidFill>
                <a:uFillTx/>
                <a:latin typeface="Trebuchet MS"/>
                <a:hlinkClick r:id="rId2"/>
              </a:rPr>
              <a:t>www2.ed.gov</a:t>
            </a:r>
            <a:r>
              <a:rPr b="0" lang="en-US" sz="2200" spc="-1" strike="noStrike">
                <a:solidFill>
                  <a:srgbClr val="000000"/>
                </a:solidFill>
                <a:latin typeface="Trebuchet MS"/>
              </a:rPr>
              <a:t>)</a:t>
            </a:r>
            <a:endParaRPr b="0" lang="en-US" sz="2200" spc="-1" strike="noStrike">
              <a:latin typeface="Arial"/>
            </a:endParaRPr>
          </a:p>
          <a:p>
            <a:pPr marL="228600" indent="-228240">
              <a:lnSpc>
                <a:spcPct val="120000"/>
              </a:lnSpc>
              <a:spcBef>
                <a:spcPts val="1400"/>
              </a:spcBef>
              <a:buClr>
                <a:srgbClr val="000000"/>
              </a:buClr>
              <a:buFont typeface="Arial"/>
              <a:buChar char="•"/>
            </a:pPr>
            <a:r>
              <a:rPr b="0" lang="en-US" sz="2000" spc="-1" strike="noStrike">
                <a:solidFill>
                  <a:srgbClr val="000000"/>
                </a:solidFill>
                <a:latin typeface="Trebuchet MS"/>
              </a:rPr>
              <a:t>Charter School Operator</a:t>
            </a:r>
            <a:endParaRPr b="0" lang="en-US" sz="2000" spc="-1" strike="noStrike">
              <a:latin typeface="Arial"/>
            </a:endParaRPr>
          </a:p>
          <a:p>
            <a:pPr lvl="1" marL="685800" indent="-228240">
              <a:lnSpc>
                <a:spcPct val="100000"/>
              </a:lnSpc>
              <a:spcBef>
                <a:spcPts val="499"/>
              </a:spcBef>
              <a:buClr>
                <a:srgbClr val="000000"/>
              </a:buClr>
              <a:buFont typeface="Wingdings" charset="2"/>
              <a:buChar char=""/>
            </a:pPr>
            <a:r>
              <a:rPr b="0" lang="en-US" sz="1900" spc="-1" strike="noStrike">
                <a:solidFill>
                  <a:srgbClr val="000000"/>
                </a:solidFill>
                <a:latin typeface="Trebuchet MS"/>
              </a:rPr>
              <a:t>The terms of the charter before signing it.  The operator is NOT a govern non-profit corporation under the Louisiana Secretary of State and the IRS that seeks approval of a charter from the authorizer. The application outlines operator agreements and plans for the education program, governance, leadership and management, financial plan, and facilities of the proposed charter school. The process of developing the charter application must include at least three certified teachers. The charter operator and the authorizer may further negotiate in authority.</a:t>
            </a:r>
            <a:r>
              <a:rPr b="0" lang="en-US" sz="2200" spc="-1" strike="noStrike">
                <a:solidFill>
                  <a:srgbClr val="000000"/>
                </a:solidFill>
                <a:latin typeface="Trebuchet MS"/>
              </a:rPr>
              <a:t> </a:t>
            </a:r>
            <a:r>
              <a:rPr b="0" lang="en-US" sz="1900" spc="-1" strike="noStrike">
                <a:solidFill>
                  <a:srgbClr val="000000"/>
                </a:solidFill>
                <a:latin typeface="Trebuchet MS"/>
              </a:rPr>
              <a:t>(</a:t>
            </a:r>
            <a:r>
              <a:rPr b="0" lang="en-US" sz="1900" spc="-1" strike="noStrike" u="sng">
                <a:solidFill>
                  <a:srgbClr val="3fcde7"/>
                </a:solidFill>
                <a:uFillTx/>
                <a:latin typeface="Trebuchet MS"/>
                <a:hlinkClick r:id="rId3"/>
              </a:rPr>
              <a:t>www.doa.la.gov</a:t>
            </a:r>
            <a:r>
              <a:rPr b="0" lang="en-US" sz="1900" spc="-1" strike="noStrike">
                <a:solidFill>
                  <a:srgbClr val="000000"/>
                </a:solidFill>
                <a:latin typeface="Trebuchet MS"/>
              </a:rPr>
              <a:t>)</a:t>
            </a:r>
            <a:endParaRPr b="0" lang="en-US" sz="1900" spc="-1" strike="noStrike">
              <a:latin typeface="Arial"/>
            </a:endParaRPr>
          </a:p>
          <a:p>
            <a:pPr marL="228600" indent="-228240">
              <a:lnSpc>
                <a:spcPct val="120000"/>
              </a:lnSpc>
              <a:spcBef>
                <a:spcPts val="1400"/>
              </a:spcBef>
              <a:buClr>
                <a:srgbClr val="000000"/>
              </a:buClr>
              <a:buFont typeface="Arial"/>
              <a:buChar char="•"/>
            </a:pPr>
            <a:r>
              <a:rPr b="0" lang="en-US" sz="2000" spc="-1" strike="noStrike">
                <a:solidFill>
                  <a:srgbClr val="000000"/>
                </a:solidFill>
                <a:latin typeface="Trebuchet MS"/>
              </a:rPr>
              <a:t>Charter School Performance Compact (CSPC) </a:t>
            </a:r>
            <a:endParaRPr b="0" lang="en-US" sz="2000" spc="-1" strike="noStrike">
              <a:latin typeface="Arial"/>
            </a:endParaRPr>
          </a:p>
          <a:p>
            <a:pPr lvl="1" marL="685800" indent="-228240">
              <a:lnSpc>
                <a:spcPct val="100000"/>
              </a:lnSpc>
              <a:spcBef>
                <a:spcPts val="499"/>
              </a:spcBef>
              <a:buClr>
                <a:srgbClr val="000000"/>
              </a:buClr>
              <a:buFont typeface="Wingdings" charset="2"/>
              <a:buChar char=""/>
            </a:pPr>
            <a:r>
              <a:rPr b="0" lang="en-US" sz="1800" spc="-1" strike="noStrike">
                <a:solidFill>
                  <a:srgbClr val="000000"/>
                </a:solidFill>
                <a:latin typeface="Trebuchet MS"/>
              </a:rPr>
              <a:t>The current accountability framework for evaluating charter schools authorized by BESE, and it also ensures that the Louisiana Department of Education (LDOE) is accountable to charter schools. </a:t>
            </a:r>
            <a:r>
              <a:rPr b="0" lang="en-US" sz="2000" spc="-1" strike="noStrike">
                <a:solidFill>
                  <a:srgbClr val="000000"/>
                </a:solidFill>
                <a:latin typeface="Trebuchet MS"/>
              </a:rPr>
              <a:t>(</a:t>
            </a:r>
            <a:r>
              <a:rPr b="0" lang="en-US" sz="2000" spc="-1" strike="noStrike" u="sng">
                <a:solidFill>
                  <a:srgbClr val="3fcde7"/>
                </a:solidFill>
                <a:uFillTx/>
                <a:latin typeface="Trebuchet MS"/>
                <a:hlinkClick r:id="rId4"/>
              </a:rPr>
              <a:t>www.louisianabelieves.com</a:t>
            </a:r>
            <a:r>
              <a:rPr b="0" lang="en-US" sz="2000" spc="-1" strike="noStrike">
                <a:solidFill>
                  <a:srgbClr val="000000"/>
                </a:solidFill>
                <a:latin typeface="Trebuchet MS"/>
              </a:rPr>
              <a:t>)</a:t>
            </a:r>
            <a:endParaRPr b="0" lang="en-US" sz="2000" spc="-1" strike="noStrike">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4" name="Picture 2" descr=""/>
          <p:cNvPicPr/>
          <p:nvPr/>
        </p:nvPicPr>
        <p:blipFill>
          <a:blip r:embed="rId1"/>
          <a:stretch/>
        </p:blipFill>
        <p:spPr>
          <a:xfrm>
            <a:off x="161640" y="127080"/>
            <a:ext cx="1102680" cy="936000"/>
          </a:xfrm>
          <a:prstGeom prst="rect">
            <a:avLst/>
          </a:prstGeom>
          <a:ln>
            <a:noFill/>
          </a:ln>
        </p:spPr>
      </p:pic>
      <p:sp>
        <p:nvSpPr>
          <p:cNvPr id="195" name="TextShape 1"/>
          <p:cNvSpPr txBox="1"/>
          <p:nvPr/>
        </p:nvSpPr>
        <p:spPr>
          <a:xfrm>
            <a:off x="8385120" y="6420600"/>
            <a:ext cx="682920" cy="364680"/>
          </a:xfrm>
          <a:prstGeom prst="rect">
            <a:avLst/>
          </a:prstGeom>
          <a:noFill/>
          <a:ln>
            <a:noFill/>
          </a:ln>
        </p:spPr>
        <p:txBody>
          <a:bodyPr anchor="ctr">
            <a:normAutofit/>
          </a:bodyPr>
          <a:p>
            <a:pPr algn="r">
              <a:lnSpc>
                <a:spcPct val="100000"/>
              </a:lnSpc>
            </a:pPr>
            <a:fld id="{76FC69F5-E24E-4FCF-9770-807DE6EE0522}" type="slidenum">
              <a:rPr b="0" lang="en-US" sz="900" spc="-1" strike="noStrike">
                <a:solidFill>
                  <a:srgbClr val="5fcbef"/>
                </a:solidFill>
                <a:latin typeface="Trebuchet MS"/>
              </a:rPr>
              <a:t>&lt;number&gt;</a:t>
            </a:fld>
            <a:endParaRPr b="0" lang="en-US" sz="900" spc="-1" strike="noStrike">
              <a:latin typeface="Times New Roman"/>
            </a:endParaRPr>
          </a:p>
        </p:txBody>
      </p:sp>
      <p:sp>
        <p:nvSpPr>
          <p:cNvPr id="196" name="CustomShape 2"/>
          <p:cNvSpPr/>
          <p:nvPr/>
        </p:nvSpPr>
        <p:spPr>
          <a:xfrm>
            <a:off x="161640" y="1063080"/>
            <a:ext cx="11848680" cy="515808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000000"/>
              </a:buClr>
              <a:buFont typeface="Arial"/>
              <a:buChar char="•"/>
            </a:pPr>
            <a:r>
              <a:rPr b="0" lang="en-US" sz="1800" spc="-1" strike="noStrike">
                <a:solidFill>
                  <a:srgbClr val="000000"/>
                </a:solidFill>
                <a:latin typeface="Trebuchet MS"/>
              </a:rPr>
              <a:t>EMO (Educational Management Organization)</a:t>
            </a:r>
            <a:endParaRPr b="0" lang="en-US" sz="1800" spc="-1" strike="noStrike">
              <a:latin typeface="Arial"/>
            </a:endParaRPr>
          </a:p>
          <a:p>
            <a:pPr lvl="1" marL="743040" indent="-285480">
              <a:lnSpc>
                <a:spcPct val="100000"/>
              </a:lnSpc>
              <a:buClr>
                <a:srgbClr val="000000"/>
              </a:buClr>
              <a:buFont typeface="Wingdings" charset="2"/>
              <a:buChar char=""/>
            </a:pPr>
            <a:r>
              <a:rPr b="0" lang="en-US" sz="1600" spc="-1" strike="noStrike">
                <a:solidFill>
                  <a:srgbClr val="000000"/>
                </a:solidFill>
                <a:latin typeface="Trebuchet MS"/>
              </a:rPr>
              <a:t>Education Management Organizations (EMOs) are for-profit entities that manage charter schools and perform similar functions as CMOs. EMOs generally charge a management fee for their services to charter schools. CMOs and EMOs are different than the wide range of vendors that schools may contract with for specific services, primarily because CMOs and EMOs have considerable influence over the instructional design and operations of their affiliated charter schools. EMOs are NOT governing entities. (http://www.publiccharters.org) </a:t>
            </a:r>
            <a:endParaRPr b="0" lang="en-US" sz="1600" spc="-1" strike="noStrike">
              <a:latin typeface="Arial"/>
            </a:endParaRPr>
          </a:p>
          <a:p>
            <a:pPr>
              <a:lnSpc>
                <a:spcPct val="100000"/>
              </a:lnSpc>
            </a:pPr>
            <a:endParaRPr b="0" lang="en-US" sz="16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Trebuchet MS"/>
              </a:rPr>
              <a:t>CMO (Charter Management Organization)</a:t>
            </a:r>
            <a:endParaRPr b="0" lang="en-US" sz="1800" spc="-1" strike="noStrike">
              <a:latin typeface="Arial"/>
            </a:endParaRPr>
          </a:p>
          <a:p>
            <a:pPr lvl="1" marL="743040" indent="-285480">
              <a:lnSpc>
                <a:spcPct val="100000"/>
              </a:lnSpc>
              <a:buClr>
                <a:srgbClr val="000000"/>
              </a:buClr>
              <a:buFont typeface="Wingdings" charset="2"/>
              <a:buChar char=""/>
            </a:pPr>
            <a:r>
              <a:rPr b="0" lang="en-US" sz="1600" spc="-1" strike="noStrike">
                <a:solidFill>
                  <a:srgbClr val="000000"/>
                </a:solidFill>
                <a:latin typeface="Trebuchet MS"/>
              </a:rPr>
              <a:t>Nonprofit entities that manage two or more charter schools. Widely recognized CMOs include KIPP, Uncommon Schools and Achievement First, but there are many more. CMOs are not governing entities.  </a:t>
            </a:r>
            <a:br/>
            <a:r>
              <a:rPr b="0" lang="en-US" sz="1600" spc="-1" strike="noStrike">
                <a:solidFill>
                  <a:srgbClr val="000000"/>
                </a:solidFill>
                <a:latin typeface="Trebuchet MS"/>
              </a:rPr>
              <a:t>(</a:t>
            </a:r>
            <a:r>
              <a:rPr b="0" lang="en-US" sz="1600" spc="-1" strike="noStrike" u="sng">
                <a:solidFill>
                  <a:srgbClr val="3fcde7"/>
                </a:solidFill>
                <a:uFillTx/>
                <a:latin typeface="Trebuchet MS"/>
                <a:hlinkClick r:id="rId2"/>
              </a:rPr>
              <a:t>http://www.publiccharters.org</a:t>
            </a:r>
            <a:r>
              <a:rPr b="0" lang="en-US" sz="1600" spc="-1" strike="noStrike">
                <a:solidFill>
                  <a:srgbClr val="000000"/>
                </a:solidFill>
                <a:latin typeface="Trebuchet MS"/>
              </a:rPr>
              <a:t>)</a:t>
            </a:r>
            <a:endParaRPr b="0" lang="en-US" sz="1600" spc="-1" strike="noStrike">
              <a:latin typeface="Arial"/>
            </a:endParaRPr>
          </a:p>
          <a:p>
            <a:pPr marL="457200">
              <a:lnSpc>
                <a:spcPct val="100000"/>
              </a:lnSpc>
            </a:pPr>
            <a:endParaRPr b="0" lang="en-US" sz="1600" spc="-1" strike="noStrike">
              <a:latin typeface="Arial"/>
            </a:endParaRPr>
          </a:p>
          <a:p>
            <a:pPr marL="285840" indent="-285480">
              <a:lnSpc>
                <a:spcPct val="100000"/>
              </a:lnSpc>
              <a:buClr>
                <a:srgbClr val="000000"/>
              </a:buClr>
              <a:buFont typeface="Arial"/>
              <a:buChar char="•"/>
            </a:pPr>
            <a:r>
              <a:rPr b="0" lang="en-US" sz="2000" spc="-1" strike="noStrike">
                <a:solidFill>
                  <a:srgbClr val="000000"/>
                </a:solidFill>
                <a:latin typeface="Trebuchet MS"/>
              </a:rPr>
              <a:t>LEA (Local Education Agency)</a:t>
            </a:r>
            <a:endParaRPr b="0" lang="en-US" sz="2000" spc="-1" strike="noStrike">
              <a:latin typeface="Arial"/>
            </a:endParaRPr>
          </a:p>
          <a:p>
            <a:pPr lvl="1" marL="743040" indent="-285480">
              <a:lnSpc>
                <a:spcPct val="100000"/>
              </a:lnSpc>
              <a:buClr>
                <a:srgbClr val="000000"/>
              </a:buClr>
              <a:buFont typeface="Wingdings" charset="2"/>
              <a:buChar char=""/>
            </a:pPr>
            <a:r>
              <a:rPr b="0" lang="en-US" sz="1600" spc="-1" strike="noStrike">
                <a:solidFill>
                  <a:srgbClr val="000000"/>
                </a:solidFill>
                <a:latin typeface="Trebuchet MS"/>
              </a:rPr>
              <a:t>The local education agency, the “LEA,” is a public board of education or other public authority legally constituted within a State that controls a public school as a political subdivision of a State.  The local education agency is the receiving governing body of federal and state funding that is held responsible for complying with all federal and state laws applicable, and can be sued for non-compliance. </a:t>
            </a:r>
            <a:endParaRPr b="0" lang="en-US" sz="1600" spc="-1" strike="noStrike">
              <a:latin typeface="Arial"/>
            </a:endParaRPr>
          </a:p>
          <a:p>
            <a:pPr marL="457200">
              <a:lnSpc>
                <a:spcPct val="100000"/>
              </a:lnSpc>
            </a:pPr>
            <a:endParaRPr b="0" lang="en-US" sz="1600" spc="-1" strike="noStrike">
              <a:latin typeface="Arial"/>
            </a:endParaRPr>
          </a:p>
          <a:p>
            <a:pPr marL="285840" indent="-285480">
              <a:lnSpc>
                <a:spcPct val="100000"/>
              </a:lnSpc>
              <a:buClr>
                <a:srgbClr val="000000"/>
              </a:buClr>
              <a:buFont typeface="Arial"/>
              <a:buChar char="•"/>
            </a:pPr>
            <a:r>
              <a:rPr b="0" lang="en-US" sz="2000" spc="-1" strike="noStrike">
                <a:solidFill>
                  <a:srgbClr val="000000"/>
                </a:solidFill>
                <a:latin typeface="Trebuchet MS"/>
              </a:rPr>
              <a:t>Charter School Board</a:t>
            </a:r>
            <a:endParaRPr b="0" lang="en-US" sz="2000" spc="-1" strike="noStrike">
              <a:latin typeface="Arial"/>
            </a:endParaRPr>
          </a:p>
          <a:p>
            <a:pPr lvl="1" marL="457200" indent="-285480">
              <a:lnSpc>
                <a:spcPct val="100000"/>
              </a:lnSpc>
              <a:buClr>
                <a:srgbClr val="000000"/>
              </a:buClr>
              <a:buFont typeface="Wingdings" charset="2"/>
              <a:buChar char=""/>
            </a:pPr>
            <a:r>
              <a:rPr b="0" lang="en-US" sz="1600" spc="-1" strike="noStrike">
                <a:solidFill>
                  <a:srgbClr val="000000"/>
                </a:solidFill>
                <a:latin typeface="Trebuchet MS"/>
              </a:rPr>
              <a:t>Governs school finances, operations, and administration; makes final decisions on staffing, accountability, and curriculum. The board is legally responsible for implementation of and compliance with all applicable law and the charter. </a:t>
            </a:r>
            <a:endParaRPr b="0" lang="en-US" sz="1600" spc="-1" strike="noStrike">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Facet</Template>
  <TotalTime>1705</TotalTime>
  <Application>LibreOffice/5.4.4.2$Windows_X86_64 LibreOffice_project/2524958677847fb3bb44820e40380acbe820f960</Application>
  <Words>4841</Words>
  <Paragraphs>523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2018-05-07T20:25:06Z</dcterms:created>
  <dc:creator>Perry Missner</dc:creator>
  <dc:description/>
  <dc:language>en-US</dc:language>
  <cp:lastModifiedBy>Perry Missner</cp:lastModifiedBy>
  <dcterms:modified xsi:type="dcterms:W3CDTF">2018-06-15T03:23:02Z</dcterms:modified>
  <cp:revision>246</cp:revision>
  <dc:subject/>
  <dc:title>Charter school study 2017</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51</vt:i4>
  </property>
</Properties>
</file>